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4" r:id="rId3"/>
    <p:sldId id="260" r:id="rId4"/>
    <p:sldId id="279" r:id="rId5"/>
    <p:sldId id="273" r:id="rId6"/>
    <p:sldId id="271" r:id="rId7"/>
    <p:sldId id="272" r:id="rId8"/>
    <p:sldId id="269" r:id="rId9"/>
    <p:sldId id="295" r:id="rId10"/>
    <p:sldId id="268" r:id="rId11"/>
    <p:sldId id="317" r:id="rId12"/>
    <p:sldId id="298" r:id="rId13"/>
    <p:sldId id="300" r:id="rId14"/>
    <p:sldId id="318" r:id="rId15"/>
    <p:sldId id="299" r:id="rId16"/>
    <p:sldId id="316" r:id="rId17"/>
    <p:sldId id="325" r:id="rId18"/>
    <p:sldId id="309" r:id="rId19"/>
    <p:sldId id="282" r:id="rId20"/>
    <p:sldId id="323" r:id="rId21"/>
    <p:sldId id="322" r:id="rId22"/>
    <p:sldId id="321" r:id="rId23"/>
    <p:sldId id="292" r:id="rId24"/>
    <p:sldId id="294" r:id="rId25"/>
    <p:sldId id="301" r:id="rId26"/>
    <p:sldId id="287" r:id="rId27"/>
    <p:sldId id="275" r:id="rId28"/>
    <p:sldId id="296" r:id="rId29"/>
    <p:sldId id="314" r:id="rId30"/>
    <p:sldId id="302" r:id="rId31"/>
    <p:sldId id="281" r:id="rId32"/>
    <p:sldId id="320" r:id="rId33"/>
    <p:sldId id="315" r:id="rId34"/>
    <p:sldId id="308" r:id="rId35"/>
    <p:sldId id="286" r:id="rId36"/>
    <p:sldId id="303" r:id="rId37"/>
    <p:sldId id="306" r:id="rId38"/>
    <p:sldId id="307" r:id="rId39"/>
    <p:sldId id="277" r:id="rId40"/>
    <p:sldId id="3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D9B"/>
    <a:srgbClr val="5D718E"/>
    <a:srgbClr val="31B7BC"/>
    <a:srgbClr val="FF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9070" autoAdjust="0"/>
  </p:normalViewPr>
  <p:slideViewPr>
    <p:cSldViewPr snapToGrid="0">
      <p:cViewPr>
        <p:scale>
          <a:sx n="76" d="100"/>
          <a:sy n="76" d="100"/>
        </p:scale>
        <p:origin x="972"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F7F8F-8EFA-4D1A-8B21-BB37DF91873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D70139B-7104-4A65-889B-AB41268E7A3B}">
      <dgm:prSet phldrT="[Text]"/>
      <dgm:spPr>
        <a:solidFill>
          <a:schemeClr val="tx1"/>
        </a:solidFill>
      </dgm:spPr>
      <dgm:t>
        <a:bodyPr/>
        <a:lstStyle/>
        <a:p>
          <a:r>
            <a:rPr lang="en-US" dirty="0"/>
            <a:t>DARWIN CORE</a:t>
          </a:r>
        </a:p>
      </dgm:t>
    </dgm:pt>
    <dgm:pt modelId="{F67A109A-22E4-4643-B4DB-B2F02E1E195B}" type="parTrans" cxnId="{943BD636-4430-431A-9D18-DD4752844C49}">
      <dgm:prSet/>
      <dgm:spPr/>
      <dgm:t>
        <a:bodyPr/>
        <a:lstStyle/>
        <a:p>
          <a:endParaRPr lang="en-US"/>
        </a:p>
      </dgm:t>
    </dgm:pt>
    <dgm:pt modelId="{7F97C921-6666-4CA3-81EC-D78A088FEA8C}" type="sibTrans" cxnId="{943BD636-4430-431A-9D18-DD4752844C49}">
      <dgm:prSet/>
      <dgm:spPr/>
      <dgm:t>
        <a:bodyPr/>
        <a:lstStyle/>
        <a:p>
          <a:endParaRPr lang="en-US"/>
        </a:p>
      </dgm:t>
    </dgm:pt>
    <dgm:pt modelId="{AEE6EB36-5971-4C75-BB62-127CCEB42AAF}">
      <dgm:prSet phldrT="[Text]"/>
      <dgm:spPr>
        <a:solidFill>
          <a:schemeClr val="tx1"/>
        </a:solidFill>
      </dgm:spPr>
      <dgm:t>
        <a:bodyPr/>
        <a:lstStyle/>
        <a:p>
          <a:r>
            <a:rPr lang="en-US" dirty="0"/>
            <a:t>ABCD</a:t>
          </a:r>
        </a:p>
      </dgm:t>
    </dgm:pt>
    <dgm:pt modelId="{E7D51218-55B0-4116-81AD-4935884F6095}" type="parTrans" cxnId="{4F973DEA-4F8A-4D06-9D8B-9DFE10D7F021}">
      <dgm:prSet/>
      <dgm:spPr/>
      <dgm:t>
        <a:bodyPr/>
        <a:lstStyle/>
        <a:p>
          <a:endParaRPr lang="en-US"/>
        </a:p>
      </dgm:t>
    </dgm:pt>
    <dgm:pt modelId="{B6A3306C-E938-4276-B612-4235FC0F4581}" type="sibTrans" cxnId="{4F973DEA-4F8A-4D06-9D8B-9DFE10D7F021}">
      <dgm:prSet/>
      <dgm:spPr/>
      <dgm:t>
        <a:bodyPr/>
        <a:lstStyle/>
        <a:p>
          <a:endParaRPr lang="en-US"/>
        </a:p>
      </dgm:t>
    </dgm:pt>
    <dgm:pt modelId="{5CB13577-8B8C-4435-9C4F-98D70CB45EBF}">
      <dgm:prSet phldrT="[Text]"/>
      <dgm:spPr>
        <a:solidFill>
          <a:schemeClr val="tx1"/>
        </a:solidFill>
      </dgm:spPr>
      <dgm:t>
        <a:bodyPr/>
        <a:lstStyle/>
        <a:p>
          <a:r>
            <a:rPr lang="en-US" b="0" i="0" dirty="0"/>
            <a:t>WGSRPD</a:t>
          </a:r>
          <a:endParaRPr lang="en-US" dirty="0"/>
        </a:p>
      </dgm:t>
    </dgm:pt>
    <dgm:pt modelId="{9E0687A7-EAC3-4AD0-A50C-E32DDCFF228E}" type="parTrans" cxnId="{52982F4E-2666-4272-A30F-38AEFD9307D8}">
      <dgm:prSet/>
      <dgm:spPr/>
      <dgm:t>
        <a:bodyPr/>
        <a:lstStyle/>
        <a:p>
          <a:endParaRPr lang="en-US"/>
        </a:p>
      </dgm:t>
    </dgm:pt>
    <dgm:pt modelId="{392DC2B6-033E-4738-8458-E1BBCBD060AA}" type="sibTrans" cxnId="{52982F4E-2666-4272-A30F-38AEFD9307D8}">
      <dgm:prSet/>
      <dgm:spPr/>
      <dgm:t>
        <a:bodyPr/>
        <a:lstStyle/>
        <a:p>
          <a:endParaRPr lang="en-US"/>
        </a:p>
      </dgm:t>
    </dgm:pt>
    <dgm:pt modelId="{88D31761-09EF-422D-801C-8848F70EC06B}">
      <dgm:prSet phldrT="[Text]"/>
      <dgm:spPr>
        <a:solidFill>
          <a:schemeClr val="tx1"/>
        </a:solidFill>
      </dgm:spPr>
      <dgm:t>
        <a:bodyPr/>
        <a:lstStyle/>
        <a:p>
          <a:r>
            <a:rPr lang="en-US" dirty="0"/>
            <a:t>AUDUBON CORE</a:t>
          </a:r>
        </a:p>
      </dgm:t>
    </dgm:pt>
    <dgm:pt modelId="{A5690FE1-B981-4B5B-84EA-08F8BC36BDBA}" type="parTrans" cxnId="{91518D41-BC33-4F6F-A243-37F932910481}">
      <dgm:prSet/>
      <dgm:spPr/>
      <dgm:t>
        <a:bodyPr/>
        <a:lstStyle/>
        <a:p>
          <a:endParaRPr lang="en-US"/>
        </a:p>
      </dgm:t>
    </dgm:pt>
    <dgm:pt modelId="{88DDD8A4-B0D8-4B41-ABC2-C9915A156260}" type="sibTrans" cxnId="{91518D41-BC33-4F6F-A243-37F932910481}">
      <dgm:prSet/>
      <dgm:spPr/>
      <dgm:t>
        <a:bodyPr/>
        <a:lstStyle/>
        <a:p>
          <a:endParaRPr lang="en-US"/>
        </a:p>
      </dgm:t>
    </dgm:pt>
    <dgm:pt modelId="{4B8C32F5-535C-48A9-B880-B4D12DBAFC5F}">
      <dgm:prSet phldrT="[Text]"/>
      <dgm:spPr>
        <a:solidFill>
          <a:schemeClr val="tx1"/>
        </a:solidFill>
      </dgm:spPr>
      <dgm:t>
        <a:bodyPr/>
        <a:lstStyle/>
        <a:p>
          <a:r>
            <a:rPr lang="en-US" dirty="0"/>
            <a:t>TAPIR</a:t>
          </a:r>
        </a:p>
      </dgm:t>
    </dgm:pt>
    <dgm:pt modelId="{A9D6A835-198E-4024-BB07-FFE268636E72}" type="parTrans" cxnId="{C29E5CFC-6B3A-40F5-826F-9A78449CDDA8}">
      <dgm:prSet/>
      <dgm:spPr/>
      <dgm:t>
        <a:bodyPr/>
        <a:lstStyle/>
        <a:p>
          <a:endParaRPr lang="en-US"/>
        </a:p>
      </dgm:t>
    </dgm:pt>
    <dgm:pt modelId="{98396B0E-A0A5-483A-8685-1A86C96B2888}" type="sibTrans" cxnId="{C29E5CFC-6B3A-40F5-826F-9A78449CDDA8}">
      <dgm:prSet/>
      <dgm:spPr/>
      <dgm:t>
        <a:bodyPr/>
        <a:lstStyle/>
        <a:p>
          <a:endParaRPr lang="en-US"/>
        </a:p>
      </dgm:t>
    </dgm:pt>
    <dgm:pt modelId="{6C12FD49-FA96-4359-BA0B-82353BC40AF9}">
      <dgm:prSet phldrT="[Text]"/>
      <dgm:spPr>
        <a:solidFill>
          <a:schemeClr val="tx1"/>
        </a:solidFill>
      </dgm:spPr>
      <dgm:t>
        <a:bodyPr/>
        <a:lstStyle/>
        <a:p>
          <a:r>
            <a:rPr lang="en-US" b="0" i="0" dirty="0"/>
            <a:t>WGSRPD</a:t>
          </a:r>
          <a:endParaRPr lang="en-US" dirty="0"/>
        </a:p>
      </dgm:t>
    </dgm:pt>
    <dgm:pt modelId="{F06D5E6B-9DF7-48EA-A0CC-FB030781302F}" type="parTrans" cxnId="{CA57513E-8BA0-4794-81A7-250550FF0F2B}">
      <dgm:prSet/>
      <dgm:spPr/>
      <dgm:t>
        <a:bodyPr/>
        <a:lstStyle/>
        <a:p>
          <a:endParaRPr lang="en-US"/>
        </a:p>
      </dgm:t>
    </dgm:pt>
    <dgm:pt modelId="{1FD19B08-F1FF-4793-9204-BC4CB6EBBFF1}" type="sibTrans" cxnId="{CA57513E-8BA0-4794-81A7-250550FF0F2B}">
      <dgm:prSet/>
      <dgm:spPr/>
      <dgm:t>
        <a:bodyPr/>
        <a:lstStyle/>
        <a:p>
          <a:endParaRPr lang="en-US"/>
        </a:p>
      </dgm:t>
    </dgm:pt>
    <dgm:pt modelId="{A36270BC-1BBF-4A5E-9AF7-2371ACEB74EA}">
      <dgm:prSet phldrT="[Text]"/>
      <dgm:spPr>
        <a:solidFill>
          <a:schemeClr val="tx1"/>
        </a:solidFill>
      </dgm:spPr>
      <dgm:t>
        <a:bodyPr/>
        <a:lstStyle/>
        <a:p>
          <a:r>
            <a:rPr lang="en-US" dirty="0"/>
            <a:t>GUID</a:t>
          </a:r>
        </a:p>
      </dgm:t>
    </dgm:pt>
    <dgm:pt modelId="{17DD2594-0EC7-46CE-8D53-2932F4AED52C}" type="parTrans" cxnId="{A5004265-F6A9-4632-9941-7F0A506DF146}">
      <dgm:prSet/>
      <dgm:spPr/>
      <dgm:t>
        <a:bodyPr/>
        <a:lstStyle/>
        <a:p>
          <a:endParaRPr lang="en-US"/>
        </a:p>
      </dgm:t>
    </dgm:pt>
    <dgm:pt modelId="{D703AC3A-792F-4ADD-82AB-325EF7481970}" type="sibTrans" cxnId="{A5004265-F6A9-4632-9941-7F0A506DF146}">
      <dgm:prSet/>
      <dgm:spPr/>
      <dgm:t>
        <a:bodyPr/>
        <a:lstStyle/>
        <a:p>
          <a:endParaRPr lang="en-US"/>
        </a:p>
      </dgm:t>
    </dgm:pt>
    <dgm:pt modelId="{1A1D9438-7F4C-4DC8-95BD-B3F435AC61A6}" type="pres">
      <dgm:prSet presAssocID="{5F3F7F8F-8EFA-4D1A-8B21-BB37DF91873E}" presName="diagram" presStyleCnt="0">
        <dgm:presLayoutVars>
          <dgm:dir/>
          <dgm:resizeHandles val="exact"/>
        </dgm:presLayoutVars>
      </dgm:prSet>
      <dgm:spPr/>
    </dgm:pt>
    <dgm:pt modelId="{A640658E-13A0-42C8-958D-BDD7844BBE14}" type="pres">
      <dgm:prSet presAssocID="{AD70139B-7104-4A65-889B-AB41268E7A3B}" presName="node" presStyleLbl="node1" presStyleIdx="0" presStyleCnt="7" custScaleX="7131" custScaleY="2066" custLinFactNeighborX="35611" custLinFactNeighborY="42806">
        <dgm:presLayoutVars>
          <dgm:bulletEnabled val="1"/>
        </dgm:presLayoutVars>
      </dgm:prSet>
      <dgm:spPr/>
    </dgm:pt>
    <dgm:pt modelId="{1BE9C2CD-DA98-483D-B0E5-0E26E2C73876}" type="pres">
      <dgm:prSet presAssocID="{7F97C921-6666-4CA3-81EC-D78A088FEA8C}" presName="sibTrans" presStyleCnt="0"/>
      <dgm:spPr/>
    </dgm:pt>
    <dgm:pt modelId="{56DF4810-CDF3-4270-A20B-F3E79AA7AA56}" type="pres">
      <dgm:prSet presAssocID="{AEE6EB36-5971-4C75-BB62-127CCEB42AAF}" presName="node" presStyleLbl="node1" presStyleIdx="1" presStyleCnt="7" custScaleX="5939" custScaleY="2066" custLinFactNeighborX="42787" custLinFactNeighborY="39065">
        <dgm:presLayoutVars>
          <dgm:bulletEnabled val="1"/>
        </dgm:presLayoutVars>
      </dgm:prSet>
      <dgm:spPr/>
    </dgm:pt>
    <dgm:pt modelId="{C4C4187C-887A-4C82-98F1-BA7211B58F49}" type="pres">
      <dgm:prSet presAssocID="{B6A3306C-E938-4276-B612-4235FC0F4581}" presName="sibTrans" presStyleCnt="0"/>
      <dgm:spPr/>
    </dgm:pt>
    <dgm:pt modelId="{B54BA9F7-514A-436F-AC82-0BE6A3F57A14}" type="pres">
      <dgm:prSet presAssocID="{5CB13577-8B8C-4435-9C4F-98D70CB45EBF}" presName="node" presStyleLbl="node1" presStyleIdx="2" presStyleCnt="7" custScaleX="4106" custScaleY="2066" custLinFactNeighborX="-1647" custLinFactNeighborY="18240">
        <dgm:presLayoutVars>
          <dgm:bulletEnabled val="1"/>
        </dgm:presLayoutVars>
      </dgm:prSet>
      <dgm:spPr/>
    </dgm:pt>
    <dgm:pt modelId="{14179D53-15B6-4A2A-9DB9-E708A98F7A60}" type="pres">
      <dgm:prSet presAssocID="{392DC2B6-033E-4738-8458-E1BBCBD060AA}" presName="sibTrans" presStyleCnt="0"/>
      <dgm:spPr/>
    </dgm:pt>
    <dgm:pt modelId="{74DB741A-4BC2-46CC-A8B4-65AEBBDC83DE}" type="pres">
      <dgm:prSet presAssocID="{4B8C32F5-535C-48A9-B880-B4D12DBAFC5F}" presName="node" presStyleLbl="node1" presStyleIdx="3" presStyleCnt="7" custScaleX="4061" custScaleY="2066" custLinFactNeighborX="-963" custLinFactNeighborY="18259">
        <dgm:presLayoutVars>
          <dgm:bulletEnabled val="1"/>
        </dgm:presLayoutVars>
      </dgm:prSet>
      <dgm:spPr/>
    </dgm:pt>
    <dgm:pt modelId="{E5D4B31C-49D1-4B73-B3E4-4D341524F546}" type="pres">
      <dgm:prSet presAssocID="{98396B0E-A0A5-483A-8685-1A86C96B2888}" presName="sibTrans" presStyleCnt="0"/>
      <dgm:spPr/>
    </dgm:pt>
    <dgm:pt modelId="{6DE699DD-B6F6-4F46-9925-AA4614FF7216}" type="pres">
      <dgm:prSet presAssocID="{A36270BC-1BBF-4A5E-9AF7-2371ACEB74EA}" presName="node" presStyleLbl="node1" presStyleIdx="4" presStyleCnt="7" custScaleX="4894" custScaleY="2066" custLinFactNeighborX="143" custLinFactNeighborY="8048">
        <dgm:presLayoutVars>
          <dgm:bulletEnabled val="1"/>
        </dgm:presLayoutVars>
      </dgm:prSet>
      <dgm:spPr/>
    </dgm:pt>
    <dgm:pt modelId="{84726D17-B64B-456F-A83B-0442090A001F}" type="pres">
      <dgm:prSet presAssocID="{D703AC3A-792F-4ADD-82AB-325EF7481970}" presName="sibTrans" presStyleCnt="0"/>
      <dgm:spPr/>
    </dgm:pt>
    <dgm:pt modelId="{E8C1C828-F1EA-47E6-9D63-6E6729CF9ED6}" type="pres">
      <dgm:prSet presAssocID="{88D31761-09EF-422D-801C-8848F70EC06B}" presName="node" presStyleLbl="node1" presStyleIdx="5" presStyleCnt="7" custScaleX="7036" custScaleY="2066" custLinFactNeighborX="-16778" custLinFactNeighborY="21420">
        <dgm:presLayoutVars>
          <dgm:bulletEnabled val="1"/>
        </dgm:presLayoutVars>
      </dgm:prSet>
      <dgm:spPr/>
    </dgm:pt>
    <dgm:pt modelId="{AF961377-2282-4F43-8AB4-E1D8BA9D0199}" type="pres">
      <dgm:prSet presAssocID="{88DDD8A4-B0D8-4B41-ABC2-C9915A156260}" presName="sibTrans" presStyleCnt="0"/>
      <dgm:spPr/>
    </dgm:pt>
    <dgm:pt modelId="{408BC932-0FFB-4808-A778-D682109DD19D}" type="pres">
      <dgm:prSet presAssocID="{6C12FD49-FA96-4359-BA0B-82353BC40AF9}" presName="node" presStyleLbl="node1" presStyleIdx="6" presStyleCnt="7" custScaleX="3838" custScaleY="2066" custLinFactNeighborX="-46312" custLinFactNeighborY="36566">
        <dgm:presLayoutVars>
          <dgm:bulletEnabled val="1"/>
        </dgm:presLayoutVars>
      </dgm:prSet>
      <dgm:spPr/>
    </dgm:pt>
  </dgm:ptLst>
  <dgm:cxnLst>
    <dgm:cxn modelId="{F607EC0C-F52E-400B-A6D7-E98E74845D4E}" type="presOf" srcId="{AEE6EB36-5971-4C75-BB62-127CCEB42AAF}" destId="{56DF4810-CDF3-4270-A20B-F3E79AA7AA56}" srcOrd="0" destOrd="0" presId="urn:microsoft.com/office/officeart/2005/8/layout/default"/>
    <dgm:cxn modelId="{2E9FB512-23C0-4446-9A47-BDBDC5D16575}" type="presOf" srcId="{AD70139B-7104-4A65-889B-AB41268E7A3B}" destId="{A640658E-13A0-42C8-958D-BDD7844BBE14}" srcOrd="0" destOrd="0" presId="urn:microsoft.com/office/officeart/2005/8/layout/default"/>
    <dgm:cxn modelId="{943BD636-4430-431A-9D18-DD4752844C49}" srcId="{5F3F7F8F-8EFA-4D1A-8B21-BB37DF91873E}" destId="{AD70139B-7104-4A65-889B-AB41268E7A3B}" srcOrd="0" destOrd="0" parTransId="{F67A109A-22E4-4643-B4DB-B2F02E1E195B}" sibTransId="{7F97C921-6666-4CA3-81EC-D78A088FEA8C}"/>
    <dgm:cxn modelId="{CA57513E-8BA0-4794-81A7-250550FF0F2B}" srcId="{5F3F7F8F-8EFA-4D1A-8B21-BB37DF91873E}" destId="{6C12FD49-FA96-4359-BA0B-82353BC40AF9}" srcOrd="6" destOrd="0" parTransId="{F06D5E6B-9DF7-48EA-A0CC-FB030781302F}" sibTransId="{1FD19B08-F1FF-4793-9204-BC4CB6EBBFF1}"/>
    <dgm:cxn modelId="{91518D41-BC33-4F6F-A243-37F932910481}" srcId="{5F3F7F8F-8EFA-4D1A-8B21-BB37DF91873E}" destId="{88D31761-09EF-422D-801C-8848F70EC06B}" srcOrd="5" destOrd="0" parTransId="{A5690FE1-B981-4B5B-84EA-08F8BC36BDBA}" sibTransId="{88DDD8A4-B0D8-4B41-ABC2-C9915A156260}"/>
    <dgm:cxn modelId="{1DCDDF64-CE71-4B98-9F19-13F2F89F1FC8}" type="presOf" srcId="{5CB13577-8B8C-4435-9C4F-98D70CB45EBF}" destId="{B54BA9F7-514A-436F-AC82-0BE6A3F57A14}" srcOrd="0" destOrd="0" presId="urn:microsoft.com/office/officeart/2005/8/layout/default"/>
    <dgm:cxn modelId="{A5004265-F6A9-4632-9941-7F0A506DF146}" srcId="{5F3F7F8F-8EFA-4D1A-8B21-BB37DF91873E}" destId="{A36270BC-1BBF-4A5E-9AF7-2371ACEB74EA}" srcOrd="4" destOrd="0" parTransId="{17DD2594-0EC7-46CE-8D53-2932F4AED52C}" sibTransId="{D703AC3A-792F-4ADD-82AB-325EF7481970}"/>
    <dgm:cxn modelId="{31F0BD69-36AF-4242-9DA2-B93D2CA418D7}" type="presOf" srcId="{88D31761-09EF-422D-801C-8848F70EC06B}" destId="{E8C1C828-F1EA-47E6-9D63-6E6729CF9ED6}" srcOrd="0" destOrd="0" presId="urn:microsoft.com/office/officeart/2005/8/layout/default"/>
    <dgm:cxn modelId="{52982F4E-2666-4272-A30F-38AEFD9307D8}" srcId="{5F3F7F8F-8EFA-4D1A-8B21-BB37DF91873E}" destId="{5CB13577-8B8C-4435-9C4F-98D70CB45EBF}" srcOrd="2" destOrd="0" parTransId="{9E0687A7-EAC3-4AD0-A50C-E32DDCFF228E}" sibTransId="{392DC2B6-033E-4738-8458-E1BBCBD060AA}"/>
    <dgm:cxn modelId="{4FEB0776-9A07-44D3-82AA-3E20C90F33B1}" type="presOf" srcId="{A36270BC-1BBF-4A5E-9AF7-2371ACEB74EA}" destId="{6DE699DD-B6F6-4F46-9925-AA4614FF7216}" srcOrd="0" destOrd="0" presId="urn:microsoft.com/office/officeart/2005/8/layout/default"/>
    <dgm:cxn modelId="{6DC4A68C-BA63-4C36-A998-26B4F5FA7A7F}" type="presOf" srcId="{5F3F7F8F-8EFA-4D1A-8B21-BB37DF91873E}" destId="{1A1D9438-7F4C-4DC8-95BD-B3F435AC61A6}" srcOrd="0" destOrd="0" presId="urn:microsoft.com/office/officeart/2005/8/layout/default"/>
    <dgm:cxn modelId="{84A604A5-1905-47A3-806A-3B4E34A9CED0}" type="presOf" srcId="{6C12FD49-FA96-4359-BA0B-82353BC40AF9}" destId="{408BC932-0FFB-4808-A778-D682109DD19D}" srcOrd="0" destOrd="0" presId="urn:microsoft.com/office/officeart/2005/8/layout/default"/>
    <dgm:cxn modelId="{94F41FD3-7644-424F-999C-1D079AA73491}" type="presOf" srcId="{4B8C32F5-535C-48A9-B880-B4D12DBAFC5F}" destId="{74DB741A-4BC2-46CC-A8B4-65AEBBDC83DE}" srcOrd="0" destOrd="0" presId="urn:microsoft.com/office/officeart/2005/8/layout/default"/>
    <dgm:cxn modelId="{4F973DEA-4F8A-4D06-9D8B-9DFE10D7F021}" srcId="{5F3F7F8F-8EFA-4D1A-8B21-BB37DF91873E}" destId="{AEE6EB36-5971-4C75-BB62-127CCEB42AAF}" srcOrd="1" destOrd="0" parTransId="{E7D51218-55B0-4116-81AD-4935884F6095}" sibTransId="{B6A3306C-E938-4276-B612-4235FC0F4581}"/>
    <dgm:cxn modelId="{C29E5CFC-6B3A-40F5-826F-9A78449CDDA8}" srcId="{5F3F7F8F-8EFA-4D1A-8B21-BB37DF91873E}" destId="{4B8C32F5-535C-48A9-B880-B4D12DBAFC5F}" srcOrd="3" destOrd="0" parTransId="{A9D6A835-198E-4024-BB07-FFE268636E72}" sibTransId="{98396B0E-A0A5-483A-8685-1A86C96B2888}"/>
    <dgm:cxn modelId="{8E347402-889D-4EBF-A12F-0C7FDB085D51}" type="presParOf" srcId="{1A1D9438-7F4C-4DC8-95BD-B3F435AC61A6}" destId="{A640658E-13A0-42C8-958D-BDD7844BBE14}" srcOrd="0" destOrd="0" presId="urn:microsoft.com/office/officeart/2005/8/layout/default"/>
    <dgm:cxn modelId="{81778187-6B17-4F35-B1B9-282817B97A21}" type="presParOf" srcId="{1A1D9438-7F4C-4DC8-95BD-B3F435AC61A6}" destId="{1BE9C2CD-DA98-483D-B0E5-0E26E2C73876}" srcOrd="1" destOrd="0" presId="urn:microsoft.com/office/officeart/2005/8/layout/default"/>
    <dgm:cxn modelId="{58DBE5F9-0D1E-497A-A958-FB6F3D199542}" type="presParOf" srcId="{1A1D9438-7F4C-4DC8-95BD-B3F435AC61A6}" destId="{56DF4810-CDF3-4270-A20B-F3E79AA7AA56}" srcOrd="2" destOrd="0" presId="urn:microsoft.com/office/officeart/2005/8/layout/default"/>
    <dgm:cxn modelId="{F33D2CF6-7505-4B1C-9EA2-C18E022D30D9}" type="presParOf" srcId="{1A1D9438-7F4C-4DC8-95BD-B3F435AC61A6}" destId="{C4C4187C-887A-4C82-98F1-BA7211B58F49}" srcOrd="3" destOrd="0" presId="urn:microsoft.com/office/officeart/2005/8/layout/default"/>
    <dgm:cxn modelId="{0B754DBC-F31D-4640-B3B2-C0DD3945452D}" type="presParOf" srcId="{1A1D9438-7F4C-4DC8-95BD-B3F435AC61A6}" destId="{B54BA9F7-514A-436F-AC82-0BE6A3F57A14}" srcOrd="4" destOrd="0" presId="urn:microsoft.com/office/officeart/2005/8/layout/default"/>
    <dgm:cxn modelId="{8FEFBE5D-F05E-4036-A465-9D7A814DF439}" type="presParOf" srcId="{1A1D9438-7F4C-4DC8-95BD-B3F435AC61A6}" destId="{14179D53-15B6-4A2A-9DB9-E708A98F7A60}" srcOrd="5" destOrd="0" presId="urn:microsoft.com/office/officeart/2005/8/layout/default"/>
    <dgm:cxn modelId="{C7C25A8C-05CA-4D6E-92C6-52257FB65C27}" type="presParOf" srcId="{1A1D9438-7F4C-4DC8-95BD-B3F435AC61A6}" destId="{74DB741A-4BC2-46CC-A8B4-65AEBBDC83DE}" srcOrd="6" destOrd="0" presId="urn:microsoft.com/office/officeart/2005/8/layout/default"/>
    <dgm:cxn modelId="{76B2A476-B962-44E9-9F96-5E94107271A4}" type="presParOf" srcId="{1A1D9438-7F4C-4DC8-95BD-B3F435AC61A6}" destId="{E5D4B31C-49D1-4B73-B3E4-4D341524F546}" srcOrd="7" destOrd="0" presId="urn:microsoft.com/office/officeart/2005/8/layout/default"/>
    <dgm:cxn modelId="{DD41CB63-BA77-4C27-BC9B-D8975ED21D5D}" type="presParOf" srcId="{1A1D9438-7F4C-4DC8-95BD-B3F435AC61A6}" destId="{6DE699DD-B6F6-4F46-9925-AA4614FF7216}" srcOrd="8" destOrd="0" presId="urn:microsoft.com/office/officeart/2005/8/layout/default"/>
    <dgm:cxn modelId="{21CD7A05-B8DF-4ED8-8444-14ADBA8D967E}" type="presParOf" srcId="{1A1D9438-7F4C-4DC8-95BD-B3F435AC61A6}" destId="{84726D17-B64B-456F-A83B-0442090A001F}" srcOrd="9" destOrd="0" presId="urn:microsoft.com/office/officeart/2005/8/layout/default"/>
    <dgm:cxn modelId="{915A272F-D257-4C95-B4D5-DA28D81CF74F}" type="presParOf" srcId="{1A1D9438-7F4C-4DC8-95BD-B3F435AC61A6}" destId="{E8C1C828-F1EA-47E6-9D63-6E6729CF9ED6}" srcOrd="10" destOrd="0" presId="urn:microsoft.com/office/officeart/2005/8/layout/default"/>
    <dgm:cxn modelId="{8669778C-84E2-4125-B381-D38C9647EE29}" type="presParOf" srcId="{1A1D9438-7F4C-4DC8-95BD-B3F435AC61A6}" destId="{AF961377-2282-4F43-8AB4-E1D8BA9D0199}" srcOrd="11" destOrd="0" presId="urn:microsoft.com/office/officeart/2005/8/layout/default"/>
    <dgm:cxn modelId="{C4027D75-FED7-4CD7-9DBC-948400CC14ED}" type="presParOf" srcId="{1A1D9438-7F4C-4DC8-95BD-B3F435AC61A6}" destId="{408BC932-0FFB-4808-A778-D682109DD19D}"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0658E-13A0-42C8-958D-BDD7844BBE14}">
      <dsp:nvSpPr>
        <dsp:cNvPr id="0" name=""/>
        <dsp:cNvSpPr/>
      </dsp:nvSpPr>
      <dsp:spPr>
        <a:xfrm>
          <a:off x="3017202" y="4744529"/>
          <a:ext cx="579041"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DARWIN CORE</a:t>
          </a:r>
        </a:p>
      </dsp:txBody>
      <dsp:txXfrm>
        <a:off x="3017202" y="4744529"/>
        <a:ext cx="579041" cy="100656"/>
      </dsp:txXfrm>
    </dsp:sp>
    <dsp:sp modelId="{56DF4810-CDF3-4270-A20B-F3E79AA7AA56}">
      <dsp:nvSpPr>
        <dsp:cNvPr id="0" name=""/>
        <dsp:cNvSpPr/>
      </dsp:nvSpPr>
      <dsp:spPr>
        <a:xfrm>
          <a:off x="4990945" y="4562266"/>
          <a:ext cx="482250"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ABCD</a:t>
          </a:r>
        </a:p>
      </dsp:txBody>
      <dsp:txXfrm>
        <a:off x="4990945" y="4562266"/>
        <a:ext cx="482250" cy="100656"/>
      </dsp:txXfrm>
    </dsp:sp>
    <dsp:sp modelId="{B54BA9F7-514A-436F-AC82-0BE6A3F57A14}">
      <dsp:nvSpPr>
        <dsp:cNvPr id="0" name=""/>
        <dsp:cNvSpPr/>
      </dsp:nvSpPr>
      <dsp:spPr>
        <a:xfrm>
          <a:off x="2677133" y="3547664"/>
          <a:ext cx="333409"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WGSRPD</a:t>
          </a:r>
          <a:endParaRPr lang="en-US" sz="500" kern="1200" dirty="0"/>
        </a:p>
      </dsp:txBody>
      <dsp:txXfrm>
        <a:off x="2677133" y="3547664"/>
        <a:ext cx="333409" cy="100656"/>
      </dsp:txXfrm>
    </dsp:sp>
    <dsp:sp modelId="{74DB741A-4BC2-46CC-A8B4-65AEBBDC83DE}">
      <dsp:nvSpPr>
        <dsp:cNvPr id="0" name=""/>
        <dsp:cNvSpPr/>
      </dsp:nvSpPr>
      <dsp:spPr>
        <a:xfrm>
          <a:off x="3878091" y="3548590"/>
          <a:ext cx="329755"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TAPIR</a:t>
          </a:r>
        </a:p>
      </dsp:txBody>
      <dsp:txXfrm>
        <a:off x="3878091" y="3548590"/>
        <a:ext cx="329755" cy="100656"/>
      </dsp:txXfrm>
    </dsp:sp>
    <dsp:sp modelId="{6DE699DD-B6F6-4F46-9925-AA4614FF7216}">
      <dsp:nvSpPr>
        <dsp:cNvPr id="0" name=""/>
        <dsp:cNvSpPr/>
      </dsp:nvSpPr>
      <dsp:spPr>
        <a:xfrm>
          <a:off x="5109661" y="3051106"/>
          <a:ext cx="397395"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GUID</a:t>
          </a:r>
        </a:p>
      </dsp:txBody>
      <dsp:txXfrm>
        <a:off x="5109661" y="3051106"/>
        <a:ext cx="397395" cy="100656"/>
      </dsp:txXfrm>
    </dsp:sp>
    <dsp:sp modelId="{E8C1C828-F1EA-47E6-9D63-6E6729CF9ED6}">
      <dsp:nvSpPr>
        <dsp:cNvPr id="0" name=""/>
        <dsp:cNvSpPr/>
      </dsp:nvSpPr>
      <dsp:spPr>
        <a:xfrm>
          <a:off x="4945067" y="3702595"/>
          <a:ext cx="571327"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AUDUBON CORE</a:t>
          </a:r>
        </a:p>
      </dsp:txBody>
      <dsp:txXfrm>
        <a:off x="4945067" y="3702595"/>
        <a:ext cx="571327" cy="100656"/>
      </dsp:txXfrm>
    </dsp:sp>
    <dsp:sp modelId="{408BC932-0FFB-4808-A778-D682109DD19D}">
      <dsp:nvSpPr>
        <dsp:cNvPr id="0" name=""/>
        <dsp:cNvSpPr/>
      </dsp:nvSpPr>
      <dsp:spPr>
        <a:xfrm>
          <a:off x="3930221" y="4440514"/>
          <a:ext cx="311647" cy="100656"/>
        </a:xfrm>
        <a:prstGeom prst="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WGSRPD</a:t>
          </a:r>
          <a:endParaRPr lang="en-US" sz="500" kern="1200" dirty="0"/>
        </a:p>
      </dsp:txBody>
      <dsp:txXfrm>
        <a:off x="3930221" y="4440514"/>
        <a:ext cx="311647" cy="1006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3E60E-4D0B-46E2-94E6-539A52057881}"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5FBEE-522B-419B-9E91-859C7C605AE3}" type="slidenum">
              <a:rPr lang="en-US" smtClean="0"/>
              <a:t>‹#›</a:t>
            </a:fld>
            <a:endParaRPr lang="en-US"/>
          </a:p>
        </p:txBody>
      </p:sp>
    </p:spTree>
    <p:extLst>
      <p:ext uri="{BB962C8B-B14F-4D97-AF65-F5344CB8AC3E}">
        <p14:creationId xmlns:p14="http://schemas.microsoft.com/office/powerpoint/2010/main" val="36770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yphen-minu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p>
          <a:p>
            <a:endParaRPr lang="en-US" dirty="0"/>
          </a:p>
          <a:p>
            <a:r>
              <a:rPr lang="en-US" dirty="0"/>
              <a:t>Welcome to the 3</a:t>
            </a:r>
            <a:r>
              <a:rPr lang="en-US" baseline="30000" dirty="0"/>
              <a:t>rd</a:t>
            </a:r>
            <a:r>
              <a:rPr lang="en-US" dirty="0"/>
              <a:t> session of this </a:t>
            </a:r>
            <a:r>
              <a:rPr lang="en-US" sz="1800" b="0" i="0" u="none" strike="noStrike" dirty="0">
                <a:solidFill>
                  <a:srgbClr val="000000"/>
                </a:solidFill>
                <a:effectLst/>
                <a:latin typeface="Arial" panose="020B0604020202020204" pitchFamily="34" charset="0"/>
              </a:rPr>
              <a:t>Research data management workshop,</a:t>
            </a:r>
            <a:r>
              <a:rPr lang="en-US" dirty="0"/>
              <a:t> brought to you by VLIZ and </a:t>
            </a:r>
            <a:r>
              <a:rPr lang="en-US" dirty="0" err="1"/>
              <a:t>LifeWatch</a:t>
            </a:r>
            <a:r>
              <a:rPr lang="en-US" dirty="0"/>
              <a:t>.</a:t>
            </a:r>
          </a:p>
          <a:p>
            <a:endParaRPr lang="en-US" dirty="0"/>
          </a:p>
          <a:p>
            <a:r>
              <a:rPr lang="en-US" dirty="0"/>
              <a:t>First of all, a big thank you for coming to this workshop and let’s start with the content.</a:t>
            </a:r>
          </a:p>
          <a:p>
            <a:endParaRPr lang="en-US" dirty="0"/>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a:t>
            </a:fld>
            <a:endParaRPr lang="en-US"/>
          </a:p>
        </p:txBody>
      </p:sp>
    </p:spTree>
    <p:extLst>
      <p:ext uri="{BB962C8B-B14F-4D97-AF65-F5344CB8AC3E}">
        <p14:creationId xmlns:p14="http://schemas.microsoft.com/office/powerpoint/2010/main" val="290485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Now that we got a short review in tidy data, let’s get hands on our exercises. Before starting its important to check the general scope of the dataset. Here we will be working with an example dataset, and the way to know more about it is to check its metadata: this is the WHAT, WHERE, WHEN, HOW, WHY and the WHO of the data. Here you can see some of the metadata so that you can easily tell what the dataset it about, a short reminder on the importance of the metadata. Could somebody help to tell us what it is about?</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10</a:t>
            </a:fld>
            <a:endParaRPr lang="en-US"/>
          </a:p>
        </p:txBody>
      </p:sp>
    </p:spTree>
    <p:extLst>
      <p:ext uri="{BB962C8B-B14F-4D97-AF65-F5344CB8AC3E}">
        <p14:creationId xmlns:p14="http://schemas.microsoft.com/office/powerpoint/2010/main" val="262904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11</a:t>
            </a:fld>
            <a:endParaRPr lang="en-US"/>
          </a:p>
        </p:txBody>
      </p:sp>
    </p:spTree>
    <p:extLst>
      <p:ext uri="{BB962C8B-B14F-4D97-AF65-F5344CB8AC3E}">
        <p14:creationId xmlns:p14="http://schemas.microsoft.com/office/powerpoint/2010/main" val="427960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131"/>
                </a:solidFill>
                <a:effectLst/>
                <a:latin typeface="PT Sans" panose="020B0503020203020204" pitchFamily="34" charset="0"/>
              </a:rPr>
              <a:t>Here we are going to present some of the R functions that we use on a daily basis to do data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13131"/>
              </a:solidFill>
              <a:effectLst/>
              <a:latin typeface="PT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131"/>
                </a:solidFill>
                <a:effectLst/>
                <a:latin typeface="PT Sans" panose="020B0503020203020204" pitchFamily="34" charset="0"/>
              </a:rPr>
              <a:t>First the pipe (%&gt;%) Operator. </a:t>
            </a:r>
            <a:r>
              <a:rPr lang="en-US" b="0" i="0" dirty="0">
                <a:solidFill>
                  <a:srgbClr val="515151"/>
                </a:solidFill>
                <a:effectLst/>
                <a:latin typeface="PT Serif" panose="020A0603040505020204" pitchFamily="18" charset="0"/>
              </a:rPr>
              <a:t>This operator will forward the result of an expression, into the next expression. It is useful to avoid duplicate chunks of code. For instance, if we want to do different actions: filter, group it by categories, summarize it, and then order them, we could write it out in the same chunk of code.</a:t>
            </a:r>
            <a:endParaRPr lang="en-US" b="0" i="0" dirty="0">
              <a:solidFill>
                <a:srgbClr val="313131"/>
              </a:solidFill>
              <a:effectLst/>
              <a:latin typeface="PT Sans" panose="020B0503020203020204" pitchFamily="34" charset="0"/>
            </a:endParaRPr>
          </a:p>
          <a:p>
            <a:endParaRPr lang="es-ES" dirty="0"/>
          </a:p>
          <a:p>
            <a:endParaRPr lang="es-ES" dirty="0"/>
          </a:p>
          <a:p>
            <a:r>
              <a:rPr lang="es-ES" dirty="0"/>
              <a:t># </a:t>
            </a:r>
            <a:r>
              <a:rPr lang="es-ES" dirty="0" err="1"/>
              <a:t>select</a:t>
            </a:r>
            <a:r>
              <a:rPr lang="es-ES" dirty="0"/>
              <a:t> – </a:t>
            </a:r>
            <a:r>
              <a:rPr lang="es-ES" dirty="0" err="1"/>
              <a:t>help</a:t>
            </a:r>
            <a:r>
              <a:rPr lang="es-ES" dirty="0"/>
              <a:t> </a:t>
            </a:r>
            <a:r>
              <a:rPr lang="es-ES" dirty="0" err="1"/>
              <a:t>us</a:t>
            </a:r>
            <a:r>
              <a:rPr lang="es-ES" dirty="0"/>
              <a:t> </a:t>
            </a:r>
            <a:r>
              <a:rPr lang="es-ES" dirty="0" err="1"/>
              <a:t>select</a:t>
            </a:r>
            <a:r>
              <a:rPr lang="es-ES" dirty="0"/>
              <a:t> </a:t>
            </a:r>
            <a:r>
              <a:rPr lang="es-ES" dirty="0" err="1"/>
              <a:t>specific</a:t>
            </a:r>
            <a:r>
              <a:rPr lang="es-ES" dirty="0"/>
              <a:t> </a:t>
            </a:r>
            <a:r>
              <a:rPr lang="es-ES" dirty="0" err="1"/>
              <a:t>columns</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filter</a:t>
            </a:r>
            <a:r>
              <a:rPr lang="es-ES" dirty="0"/>
              <a:t> </a:t>
            </a:r>
            <a:r>
              <a:rPr lang="es-ES" dirty="0" err="1"/>
              <a:t>which</a:t>
            </a:r>
            <a:r>
              <a:rPr lang="es-ES" dirty="0"/>
              <a:t> </a:t>
            </a:r>
            <a:r>
              <a:rPr lang="es-ES" dirty="0" err="1"/>
              <a:t>is</a:t>
            </a:r>
            <a:r>
              <a:rPr lang="es-ES" dirty="0"/>
              <a:t> </a:t>
            </a:r>
            <a:r>
              <a:rPr lang="es-ES" dirty="0" err="1"/>
              <a:t>useful</a:t>
            </a:r>
            <a:r>
              <a:rPr lang="es-ES" dirty="0"/>
              <a:t> </a:t>
            </a:r>
            <a:r>
              <a:rPr lang="es-ES" dirty="0" err="1"/>
              <a:t>to</a:t>
            </a:r>
            <a:r>
              <a:rPr lang="es-ES" dirty="0"/>
              <a:t> </a:t>
            </a:r>
            <a:r>
              <a:rPr lang="es-ES" dirty="0" err="1"/>
              <a:t>select</a:t>
            </a:r>
            <a:r>
              <a:rPr lang="es-ES" dirty="0"/>
              <a:t> </a:t>
            </a:r>
            <a:r>
              <a:rPr lang="es-ES" dirty="0" err="1"/>
              <a:t>specific</a:t>
            </a:r>
            <a:r>
              <a:rPr lang="es-ES" dirty="0"/>
              <a:t> </a:t>
            </a:r>
            <a:r>
              <a:rPr lang="es-ES" dirty="0" err="1"/>
              <a:t>rows</a:t>
            </a:r>
            <a:r>
              <a:rPr lang="es-ES" dirty="0"/>
              <a:t> </a:t>
            </a:r>
          </a:p>
          <a:p>
            <a:r>
              <a:rPr lang="es-ES" dirty="0"/>
              <a:t># </a:t>
            </a:r>
            <a:r>
              <a:rPr lang="es-ES" dirty="0" err="1"/>
              <a:t>mutate</a:t>
            </a:r>
            <a:r>
              <a:rPr lang="es-ES" dirty="0"/>
              <a:t> – </a:t>
            </a:r>
            <a:r>
              <a:rPr lang="es-ES" dirty="0" err="1"/>
              <a:t>which</a:t>
            </a:r>
            <a:r>
              <a:rPr lang="es-ES" dirty="0"/>
              <a:t> </a:t>
            </a:r>
            <a:r>
              <a:rPr lang="es-ES" dirty="0" err="1"/>
              <a:t>is</a:t>
            </a:r>
            <a:r>
              <a:rPr lang="es-ES" dirty="0"/>
              <a:t> </a:t>
            </a:r>
            <a:r>
              <a:rPr lang="es-ES" dirty="0" err="1"/>
              <a:t>to</a:t>
            </a:r>
            <a:r>
              <a:rPr lang="es-ES" dirty="0"/>
              <a:t> </a:t>
            </a:r>
            <a:r>
              <a:rPr lang="es-ES" dirty="0" err="1"/>
              <a:t>add</a:t>
            </a:r>
            <a:r>
              <a:rPr lang="es-ES" dirty="0"/>
              <a:t> </a:t>
            </a:r>
            <a:r>
              <a:rPr lang="es-ES" dirty="0" err="1"/>
              <a:t>columns</a:t>
            </a:r>
            <a:r>
              <a:rPr lang="es-ES" dirty="0"/>
              <a:t> </a:t>
            </a:r>
            <a:r>
              <a:rPr lang="es-ES" dirty="0" err="1"/>
              <a:t>to</a:t>
            </a:r>
            <a:r>
              <a:rPr lang="es-ES" dirty="0"/>
              <a:t> </a:t>
            </a:r>
            <a:r>
              <a:rPr lang="es-ES" dirty="0" err="1"/>
              <a:t>the</a:t>
            </a:r>
            <a:r>
              <a:rPr lang="es-ES" dirty="0"/>
              <a:t> </a:t>
            </a:r>
            <a:r>
              <a:rPr lang="es-ES" dirty="0" err="1"/>
              <a:t>dataframe</a:t>
            </a:r>
            <a:endParaRPr lang="es-ES" dirty="0"/>
          </a:p>
          <a:p>
            <a:r>
              <a:rPr lang="es-ES" dirty="0"/>
              <a:t># transmute – </a:t>
            </a:r>
            <a:r>
              <a:rPr lang="es-ES" dirty="0" err="1"/>
              <a:t>that</a:t>
            </a:r>
            <a:r>
              <a:rPr lang="es-ES" dirty="0"/>
              <a:t> </a:t>
            </a:r>
            <a:r>
              <a:rPr lang="es-ES" dirty="0" err="1"/>
              <a:t>creates</a:t>
            </a:r>
            <a:r>
              <a:rPr lang="es-ES" dirty="0"/>
              <a:t> </a:t>
            </a:r>
            <a:r>
              <a:rPr lang="es-ES" dirty="0" err="1"/>
              <a:t>columns</a:t>
            </a:r>
            <a:r>
              <a:rPr lang="es-ES" dirty="0"/>
              <a:t>, </a:t>
            </a:r>
            <a:r>
              <a:rPr lang="es-ES" dirty="0" err="1"/>
              <a:t>but</a:t>
            </a:r>
            <a:r>
              <a:rPr lang="es-ES" dirty="0"/>
              <a:t> </a:t>
            </a:r>
            <a:r>
              <a:rPr lang="es-ES" dirty="0" err="1"/>
              <a:t>the</a:t>
            </a:r>
            <a:r>
              <a:rPr lang="es-ES" dirty="0"/>
              <a:t> </a:t>
            </a:r>
            <a:r>
              <a:rPr lang="es-ES" dirty="0" err="1"/>
              <a:t>result</a:t>
            </a:r>
            <a:r>
              <a:rPr lang="es-ES" dirty="0"/>
              <a:t> </a:t>
            </a:r>
            <a:r>
              <a:rPr lang="es-ES" dirty="0" err="1"/>
              <a:t>will</a:t>
            </a:r>
            <a:r>
              <a:rPr lang="es-ES" dirty="0"/>
              <a:t> be </a:t>
            </a:r>
            <a:r>
              <a:rPr lang="es-ES" dirty="0" err="1"/>
              <a:t>only</a:t>
            </a:r>
            <a:r>
              <a:rPr lang="es-ES" dirty="0"/>
              <a:t> </a:t>
            </a:r>
            <a:r>
              <a:rPr lang="es-ES" dirty="0" err="1"/>
              <a:t>those</a:t>
            </a:r>
            <a:r>
              <a:rPr lang="es-ES" dirty="0"/>
              <a:t> new </a:t>
            </a:r>
            <a:r>
              <a:rPr lang="es-ES" dirty="0" err="1"/>
              <a:t>columns</a:t>
            </a:r>
            <a:r>
              <a:rPr lang="es-ES" dirty="0"/>
              <a:t> in </a:t>
            </a:r>
            <a:r>
              <a:rPr lang="es-ES" dirty="0" err="1"/>
              <a:t>specific</a:t>
            </a:r>
            <a:r>
              <a:rPr lang="es-ES" dirty="0"/>
              <a:t> </a:t>
            </a:r>
          </a:p>
          <a:p>
            <a:endParaRPr lang="es-ES" dirty="0"/>
          </a:p>
        </p:txBody>
      </p:sp>
      <p:sp>
        <p:nvSpPr>
          <p:cNvPr id="4" name="Slide Number Placeholder 3"/>
          <p:cNvSpPr>
            <a:spLocks noGrp="1"/>
          </p:cNvSpPr>
          <p:nvPr>
            <p:ph type="sldNum" sz="quarter" idx="5"/>
          </p:nvPr>
        </p:nvSpPr>
        <p:spPr/>
        <p:txBody>
          <a:bodyPr/>
          <a:lstStyle/>
          <a:p>
            <a:fld id="{7335FBEE-522B-419B-9E91-859C7C605AE3}" type="slidenum">
              <a:rPr lang="en-US" smtClean="0"/>
              <a:t>13</a:t>
            </a:fld>
            <a:endParaRPr lang="en-US"/>
          </a:p>
        </p:txBody>
      </p:sp>
    </p:spTree>
    <p:extLst>
      <p:ext uri="{BB962C8B-B14F-4D97-AF65-F5344CB8AC3E}">
        <p14:creationId xmlns:p14="http://schemas.microsoft.com/office/powerpoint/2010/main" val="216991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14</a:t>
            </a:fld>
            <a:endParaRPr lang="en-US"/>
          </a:p>
        </p:txBody>
      </p:sp>
    </p:spTree>
    <p:extLst>
      <p:ext uri="{BB962C8B-B14F-4D97-AF65-F5344CB8AC3E}">
        <p14:creationId xmlns:p14="http://schemas.microsoft.com/office/powerpoint/2010/main" val="83825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these functions, we will continue with the next part of exercises (B)</a:t>
            </a:r>
          </a:p>
        </p:txBody>
      </p:sp>
      <p:sp>
        <p:nvSpPr>
          <p:cNvPr id="4" name="Slide Number Placeholder 3"/>
          <p:cNvSpPr>
            <a:spLocks noGrp="1"/>
          </p:cNvSpPr>
          <p:nvPr>
            <p:ph type="sldNum" sz="quarter" idx="5"/>
          </p:nvPr>
        </p:nvSpPr>
        <p:spPr/>
        <p:txBody>
          <a:bodyPr/>
          <a:lstStyle/>
          <a:p>
            <a:fld id="{7335FBEE-522B-419B-9E91-859C7C605AE3}" type="slidenum">
              <a:rPr lang="en-US" smtClean="0"/>
              <a:t>15</a:t>
            </a:fld>
            <a:endParaRPr lang="en-US"/>
          </a:p>
        </p:txBody>
      </p:sp>
    </p:spTree>
    <p:extLst>
      <p:ext uri="{BB962C8B-B14F-4D97-AF65-F5344CB8AC3E}">
        <p14:creationId xmlns:p14="http://schemas.microsoft.com/office/powerpoint/2010/main" val="2308116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18</a:t>
            </a:fld>
            <a:endParaRPr lang="en-US"/>
          </a:p>
        </p:txBody>
      </p:sp>
    </p:spTree>
    <p:extLst>
      <p:ext uri="{BB962C8B-B14F-4D97-AF65-F5344CB8AC3E}">
        <p14:creationId xmlns:p14="http://schemas.microsoft.com/office/powerpoint/2010/main" val="82406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 After our lunch break, now we will check more into standardization. And we would like to start with this example where we have two different species with </a:t>
            </a:r>
            <a:r>
              <a:rPr lang="en-US" i="1" dirty="0"/>
              <a:t>exactly </a:t>
            </a:r>
            <a:r>
              <a:rPr lang="en-US" dirty="0"/>
              <a:t>the same name: </a:t>
            </a:r>
            <a:r>
              <a:rPr lang="en-US" dirty="0" err="1"/>
              <a:t>Orestias</a:t>
            </a:r>
            <a:r>
              <a:rPr lang="en-US" dirty="0"/>
              <a:t> elegans….one is a fish described by Garman in 1895 and the other is an orchid described by </a:t>
            </a:r>
            <a:r>
              <a:rPr lang="en-US" dirty="0" err="1"/>
              <a:t>Ridl</a:t>
            </a:r>
            <a:r>
              <a:rPr lang="en-US" dirty="0"/>
              <a:t> in 1888. </a:t>
            </a:r>
          </a:p>
          <a:p>
            <a:r>
              <a:rPr lang="en-US" dirty="0"/>
              <a:t>How to distinguish one from the other? </a:t>
            </a:r>
          </a:p>
          <a:p>
            <a:r>
              <a:rPr lang="en-US" dirty="0"/>
              <a:t>Of course this is an easy one to distinguish if you have the name of the authority who described it for example or you could infer it possibly from the type of taxa the sampling was about.</a:t>
            </a:r>
          </a:p>
        </p:txBody>
      </p:sp>
      <p:sp>
        <p:nvSpPr>
          <p:cNvPr id="4" name="Slide Number Placeholder 3"/>
          <p:cNvSpPr>
            <a:spLocks noGrp="1"/>
          </p:cNvSpPr>
          <p:nvPr>
            <p:ph type="sldNum" sz="quarter" idx="5"/>
          </p:nvPr>
        </p:nvSpPr>
        <p:spPr/>
        <p:txBody>
          <a:bodyPr/>
          <a:lstStyle/>
          <a:p>
            <a:fld id="{7335FBEE-522B-419B-9E91-859C7C605AE3}" type="slidenum">
              <a:rPr lang="en-US" smtClean="0"/>
              <a:t>19</a:t>
            </a:fld>
            <a:endParaRPr lang="en-US"/>
          </a:p>
        </p:txBody>
      </p:sp>
    </p:spTree>
    <p:extLst>
      <p:ext uri="{BB962C8B-B14F-4D97-AF65-F5344CB8AC3E}">
        <p14:creationId xmlns:p14="http://schemas.microsoft.com/office/powerpoint/2010/main" val="376251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However, what happens when you have a case like this? It’s the same species name and the same authority…And both names were used in formal scientific publications. </a:t>
            </a:r>
          </a:p>
          <a:p>
            <a:r>
              <a:rPr lang="en-US" dirty="0"/>
              <a:t>What happened? What’s the difference? </a:t>
            </a:r>
          </a:p>
          <a:p>
            <a:r>
              <a:rPr lang="en-US" dirty="0"/>
              <a:t>Well, in this case, both names refer to the same species, however the one in your left has an unaccepted status, in this case due to the misspelling of the parenthesis. In case that you could have doubts for example, in the correct spelling of scientific names or if taxon is accepted or unaccepted, that can be easily checked when the data undergoes a standardization process.</a:t>
            </a:r>
          </a:p>
        </p:txBody>
      </p:sp>
      <p:sp>
        <p:nvSpPr>
          <p:cNvPr id="4" name="Slide Number Placeholder 3"/>
          <p:cNvSpPr>
            <a:spLocks noGrp="1"/>
          </p:cNvSpPr>
          <p:nvPr>
            <p:ph type="sldNum" sz="quarter" idx="5"/>
          </p:nvPr>
        </p:nvSpPr>
        <p:spPr/>
        <p:txBody>
          <a:bodyPr/>
          <a:lstStyle/>
          <a:p>
            <a:fld id="{7335FBEE-522B-419B-9E91-859C7C605AE3}" type="slidenum">
              <a:rPr lang="en-US" smtClean="0"/>
              <a:t>20</a:t>
            </a:fld>
            <a:endParaRPr lang="en-US"/>
          </a:p>
        </p:txBody>
      </p:sp>
    </p:spTree>
    <p:extLst>
      <p:ext uri="{BB962C8B-B14F-4D97-AF65-F5344CB8AC3E}">
        <p14:creationId xmlns:p14="http://schemas.microsoft.com/office/powerpoint/2010/main" val="90150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min] </a:t>
            </a:r>
            <a:r>
              <a:rPr lang="en-US" b="0" i="0" dirty="0">
                <a:solidFill>
                  <a:srgbClr val="000000"/>
                </a:solidFill>
                <a:effectLst/>
                <a:latin typeface="Times New Roman" panose="02020603050405020304" pitchFamily="18" charset="0"/>
              </a:rPr>
              <a:t>Therefore standardization improves research because it increased the data quality, therefore improving the integration of data and its reusability, and of course facilitating the exchange of data with other partners. Not only that, but it is also allows the use of the data in software tools and, it even improves the team communication about it and could facilitates regulatory reviews. In general is not only important for to improve its interoperability but also to ensure its quality.</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21</a:t>
            </a:fld>
            <a:endParaRPr lang="en-US"/>
          </a:p>
        </p:txBody>
      </p:sp>
    </p:spTree>
    <p:extLst>
      <p:ext uri="{BB962C8B-B14F-4D97-AF65-F5344CB8AC3E}">
        <p14:creationId xmlns:p14="http://schemas.microsoft.com/office/powerpoint/2010/main" val="142538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 There are different standards in biodiversity. These standards were built according to the priorities of the use cases which they were designed for, it could be for example to </a:t>
            </a:r>
            <a:r>
              <a:rPr lang="en-US" b="0" i="0" dirty="0">
                <a:solidFill>
                  <a:srgbClr val="FFFFFF"/>
                </a:solidFill>
                <a:effectLst/>
                <a:latin typeface="-apple-system"/>
              </a:rPr>
              <a:t>compare and exchange data with each other without loss of information due to incompatible geographical boundaries (WGSRDP),  to </a:t>
            </a:r>
            <a:r>
              <a:rPr lang="en-US" b="1" i="0" dirty="0">
                <a:solidFill>
                  <a:srgbClr val="FFFFFF"/>
                </a:solidFill>
                <a:effectLst/>
                <a:latin typeface="-apple-system"/>
              </a:rPr>
              <a:t>facilitate the sharing of information about biological diversity (Darwin Core), </a:t>
            </a:r>
            <a:r>
              <a:rPr lang="en-US" b="0" i="0" dirty="0">
                <a:solidFill>
                  <a:srgbClr val="FFFFFF"/>
                </a:solidFill>
                <a:effectLst/>
                <a:latin typeface="-apple-system"/>
              </a:rPr>
              <a:t>to represent tissue, DNA or RNA samples associated to specimens or collections (GGBNB), or for recording the relationship between a plant and a place (POSS).</a:t>
            </a:r>
            <a:endParaRPr lang="en-US" dirty="0"/>
          </a:p>
          <a:p>
            <a:r>
              <a:rPr lang="en-US" dirty="0"/>
              <a:t>Here we can see two of the most representative and widely used for collecting data &amp; observations in biodiversity: Darwin Core which is useful </a:t>
            </a:r>
            <a:r>
              <a:rPr lang="en-US" b="0" i="0" dirty="0">
                <a:solidFill>
                  <a:srgbClr val="FFFFFF"/>
                </a:solidFill>
                <a:effectLst/>
                <a:latin typeface="-apple-system"/>
              </a:rPr>
              <a:t>to </a:t>
            </a:r>
            <a:r>
              <a:rPr lang="en-US" b="1" i="0" dirty="0">
                <a:solidFill>
                  <a:srgbClr val="FFFFFF"/>
                </a:solidFill>
                <a:effectLst/>
                <a:latin typeface="-apple-system"/>
              </a:rPr>
              <a:t>facilitate the sharing of information about biological diversity (Darwin Core), </a:t>
            </a:r>
            <a:r>
              <a:rPr lang="en-US" dirty="0"/>
              <a:t> and ABCD that is a standard to access and exchange of data about specimens and observations.</a:t>
            </a:r>
          </a:p>
        </p:txBody>
      </p:sp>
      <p:sp>
        <p:nvSpPr>
          <p:cNvPr id="4" name="Slide Number Placeholder 3"/>
          <p:cNvSpPr>
            <a:spLocks noGrp="1"/>
          </p:cNvSpPr>
          <p:nvPr>
            <p:ph type="sldNum" sz="quarter" idx="5"/>
          </p:nvPr>
        </p:nvSpPr>
        <p:spPr/>
        <p:txBody>
          <a:bodyPr/>
          <a:lstStyle/>
          <a:p>
            <a:fld id="{7335FBEE-522B-419B-9E91-859C7C605AE3}" type="slidenum">
              <a:rPr lang="en-US" smtClean="0"/>
              <a:t>22</a:t>
            </a:fld>
            <a:endParaRPr lang="en-US"/>
          </a:p>
        </p:txBody>
      </p:sp>
    </p:spTree>
    <p:extLst>
      <p:ext uri="{BB962C8B-B14F-4D97-AF65-F5344CB8AC3E}">
        <p14:creationId xmlns:p14="http://schemas.microsoft.com/office/powerpoint/2010/main" val="126512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workshop we are going to learn on the importance of cleaning &amp; standardizing the data in the field of science, we will have a short introduction to standards in biodiversity and we will get our hands on some exercises and learn a couple of functions in R useful to clean &amp; standardize data.</a:t>
            </a:r>
          </a:p>
        </p:txBody>
      </p:sp>
      <p:sp>
        <p:nvSpPr>
          <p:cNvPr id="4" name="Slide Number Placeholder 3"/>
          <p:cNvSpPr>
            <a:spLocks noGrp="1"/>
          </p:cNvSpPr>
          <p:nvPr>
            <p:ph type="sldNum" sz="quarter" idx="5"/>
          </p:nvPr>
        </p:nvSpPr>
        <p:spPr/>
        <p:txBody>
          <a:bodyPr/>
          <a:lstStyle/>
          <a:p>
            <a:fld id="{7335FBEE-522B-419B-9E91-859C7C605AE3}" type="slidenum">
              <a:rPr lang="en-US" smtClean="0"/>
              <a:t>2</a:t>
            </a:fld>
            <a:endParaRPr lang="en-US"/>
          </a:p>
        </p:txBody>
      </p:sp>
    </p:spTree>
    <p:extLst>
      <p:ext uri="{BB962C8B-B14F-4D97-AF65-F5344CB8AC3E}">
        <p14:creationId xmlns:p14="http://schemas.microsoft.com/office/powerpoint/2010/main" val="3747594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For the next exercise we are going to be using the Darwin Core standard, since it is one of the most widely used. I would like to remind you that the purpose is of this is to </a:t>
            </a:r>
            <a:r>
              <a:rPr lang="en-US" b="1" i="0" dirty="0">
                <a:solidFill>
                  <a:srgbClr val="FFFFFF"/>
                </a:solidFill>
                <a:effectLst/>
                <a:latin typeface="-apple-system"/>
              </a:rPr>
              <a:t>facilitate the sharing of information about biological diversity. </a:t>
            </a:r>
            <a:r>
              <a:rPr lang="en-US" dirty="0"/>
              <a:t> Therefore, Darwin Core </a:t>
            </a:r>
            <a:r>
              <a:rPr lang="en-US" b="0" i="0" dirty="0">
                <a:solidFill>
                  <a:srgbClr val="212529"/>
                </a:solidFill>
                <a:effectLst/>
                <a:latin typeface="-apple-system"/>
              </a:rPr>
              <a:t>includes a glossary of terms aiming to facilitate the sharing of information about biological diversity. This by providing identifiers, labels, and definitions. Primarily it is based on taxa, their occurrence in nature documented by observations, specimens or samples, and its related information.</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23</a:t>
            </a:fld>
            <a:endParaRPr lang="en-US"/>
          </a:p>
        </p:txBody>
      </p:sp>
    </p:spTree>
    <p:extLst>
      <p:ext uri="{BB962C8B-B14F-4D97-AF65-F5344CB8AC3E}">
        <p14:creationId xmlns:p14="http://schemas.microsoft.com/office/powerpoint/2010/main" val="160606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During the next exercise we will be standardizing the general structure of the dataset. For this we will identify the normative term names for Darwin Core (a.k.a. the name of the columns) that we would use according to the Darwin Core Standards. The exercise will be to take the original name of the column of our dataset </a:t>
            </a:r>
            <a:r>
              <a:rPr lang="en-US" dirty="0" err="1"/>
              <a:t>DataAbundance</a:t>
            </a:r>
            <a:r>
              <a:rPr lang="en-US" dirty="0"/>
              <a:t> and try to match them with the correct Darwin Core column name. Could someone help us with any example?</a:t>
            </a:r>
          </a:p>
        </p:txBody>
      </p:sp>
      <p:sp>
        <p:nvSpPr>
          <p:cNvPr id="4" name="Slide Number Placeholder 3"/>
          <p:cNvSpPr>
            <a:spLocks noGrp="1"/>
          </p:cNvSpPr>
          <p:nvPr>
            <p:ph type="sldNum" sz="quarter" idx="5"/>
          </p:nvPr>
        </p:nvSpPr>
        <p:spPr/>
        <p:txBody>
          <a:bodyPr/>
          <a:lstStyle/>
          <a:p>
            <a:fld id="{7335FBEE-522B-419B-9E91-859C7C605AE3}" type="slidenum">
              <a:rPr lang="en-US" smtClean="0"/>
              <a:t>24</a:t>
            </a:fld>
            <a:endParaRPr lang="en-US"/>
          </a:p>
        </p:txBody>
      </p:sp>
    </p:spTree>
    <p:extLst>
      <p:ext uri="{BB962C8B-B14F-4D97-AF65-F5344CB8AC3E}">
        <p14:creationId xmlns:p14="http://schemas.microsoft.com/office/powerpoint/2010/main" val="168781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Now that we have clear what is the structure of the dataset, in R we are going to modify our example dataset to have the correct column names </a:t>
            </a:r>
          </a:p>
        </p:txBody>
      </p:sp>
      <p:sp>
        <p:nvSpPr>
          <p:cNvPr id="4" name="Slide Number Placeholder 3"/>
          <p:cNvSpPr>
            <a:spLocks noGrp="1"/>
          </p:cNvSpPr>
          <p:nvPr>
            <p:ph type="sldNum" sz="quarter" idx="5"/>
          </p:nvPr>
        </p:nvSpPr>
        <p:spPr/>
        <p:txBody>
          <a:bodyPr/>
          <a:lstStyle/>
          <a:p>
            <a:fld id="{7335FBEE-522B-419B-9E91-859C7C605AE3}" type="slidenum">
              <a:rPr lang="en-US" smtClean="0"/>
              <a:t>25</a:t>
            </a:fld>
            <a:endParaRPr lang="en-US"/>
          </a:p>
        </p:txBody>
      </p:sp>
    </p:spTree>
    <p:extLst>
      <p:ext uri="{BB962C8B-B14F-4D97-AF65-F5344CB8AC3E}">
        <p14:creationId xmlns:p14="http://schemas.microsoft.com/office/powerpoint/2010/main" val="390044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OK and apart from standardizing the general structure so that we could share it with others, we can also standardize some of the information of the data points. Just like in the general structure, there are different types of standardization that you could apply. For example, you could standardize the name of the species, the geographical locations of your dataset and even the stuff that you measured from them.</a:t>
            </a:r>
          </a:p>
        </p:txBody>
      </p:sp>
      <p:sp>
        <p:nvSpPr>
          <p:cNvPr id="4" name="Slide Number Placeholder 3"/>
          <p:cNvSpPr>
            <a:spLocks noGrp="1"/>
          </p:cNvSpPr>
          <p:nvPr>
            <p:ph type="sldNum" sz="quarter" idx="5"/>
          </p:nvPr>
        </p:nvSpPr>
        <p:spPr/>
        <p:txBody>
          <a:bodyPr/>
          <a:lstStyle/>
          <a:p>
            <a:fld id="{7335FBEE-522B-419B-9E91-859C7C605AE3}" type="slidenum">
              <a:rPr lang="en-US" smtClean="0"/>
              <a:t>26</a:t>
            </a:fld>
            <a:endParaRPr lang="en-US"/>
          </a:p>
        </p:txBody>
      </p:sp>
    </p:spTree>
    <p:extLst>
      <p:ext uri="{BB962C8B-B14F-4D97-AF65-F5344CB8AC3E}">
        <p14:creationId xmlns:p14="http://schemas.microsoft.com/office/powerpoint/2010/main" val="3250381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[2 min] The first type of standardization we will be applying to the observation points is the taxonomic standardization. To standardize the species names, there are different authorities that you can consult to accurately manage the names of the taxa you are working with….There are different lists depending on the taxa or the type of data that you are dealing with. For example, if them are marine, if they are vascular plants, flies, DNA, fossils or more. You can check more authorities on the link at the bottom of the slide. Some of them are more widely used than others.</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 Apart from these authoritative lists, there are also integrated backbones that include names from different authorities to </a:t>
            </a:r>
            <a:r>
              <a:rPr lang="en-US" b="0" i="0" dirty="0">
                <a:solidFill>
                  <a:srgbClr val="4E565F"/>
                </a:solidFill>
                <a:effectLst/>
                <a:latin typeface="Roboto" panose="02000000000000000000" pitchFamily="2" charset="0"/>
              </a:rPr>
              <a:t>integrate the information from different resources, for example the GBIF </a:t>
            </a:r>
            <a:r>
              <a:rPr lang="en-US" b="0" i="0" dirty="0" err="1">
                <a:solidFill>
                  <a:srgbClr val="4E565F"/>
                </a:solidFill>
                <a:effectLst/>
                <a:latin typeface="Roboto" panose="02000000000000000000" pitchFamily="2" charset="0"/>
              </a:rPr>
              <a:t>Bakcbone</a:t>
            </a:r>
            <a:r>
              <a:rPr lang="en-US" b="0" i="0" dirty="0">
                <a:solidFill>
                  <a:srgbClr val="4E565F"/>
                </a:solidFill>
                <a:effectLst/>
                <a:latin typeface="Roboto" panose="02000000000000000000" pitchFamily="2" charset="0"/>
              </a:rPr>
              <a:t> taxonomy, that integrate all GBIF species in a single list.</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27</a:t>
            </a:fld>
            <a:endParaRPr lang="en-US"/>
          </a:p>
        </p:txBody>
      </p:sp>
    </p:spTree>
    <p:extLst>
      <p:ext uri="{BB962C8B-B14F-4D97-AF65-F5344CB8AC3E}">
        <p14:creationId xmlns:p14="http://schemas.microsoft.com/office/powerpoint/2010/main" val="124658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[2 min] In this example, because we are working with marine data, we will be using </a:t>
            </a:r>
            <a:r>
              <a:rPr lang="en-US" b="0" i="0" dirty="0" err="1">
                <a:solidFill>
                  <a:srgbClr val="000000"/>
                </a:solidFill>
                <a:effectLst/>
                <a:latin typeface="Verdana" panose="020B0604030504040204" pitchFamily="34" charset="0"/>
              </a:rPr>
              <a:t>WoRMS</a:t>
            </a:r>
            <a:r>
              <a:rPr lang="en-US" b="0" i="0" dirty="0">
                <a:solidFill>
                  <a:srgbClr val="000000"/>
                </a:solidFill>
                <a:effectLst/>
                <a:latin typeface="Verdana" panose="020B0604030504040204" pitchFamily="34" charset="0"/>
              </a:rPr>
              <a:t> to standardize the names of the species. </a:t>
            </a:r>
            <a:r>
              <a:rPr lang="en-US" b="0" i="0" dirty="0" err="1">
                <a:solidFill>
                  <a:srgbClr val="000000"/>
                </a:solidFill>
                <a:effectLst/>
                <a:latin typeface="Verdana" panose="020B0604030504040204" pitchFamily="34" charset="0"/>
              </a:rPr>
              <a:t>WoRMS</a:t>
            </a:r>
            <a:r>
              <a:rPr lang="en-US" b="0" i="0" dirty="0">
                <a:solidFill>
                  <a:srgbClr val="000000"/>
                </a:solidFill>
                <a:effectLst/>
                <a:latin typeface="Verdana" panose="020B0604030504040204" pitchFamily="34" charset="0"/>
              </a:rPr>
              <a:t> stands for the</a:t>
            </a:r>
            <a:r>
              <a:rPr lang="en-US" dirty="0"/>
              <a:t> World Register of Marine Species (</a:t>
            </a:r>
            <a:r>
              <a:rPr lang="en-US" dirty="0" err="1"/>
              <a:t>WoRMS</a:t>
            </a:r>
            <a:r>
              <a:rPr lang="en-US" dirty="0"/>
              <a:t>) and</a:t>
            </a:r>
            <a:r>
              <a:rPr lang="en-US" b="0" i="0" dirty="0">
                <a:solidFill>
                  <a:srgbClr val="000000"/>
                </a:solidFill>
                <a:effectLst/>
                <a:latin typeface="Verdana" panose="020B0604030504040204" pitchFamily="34" charset="0"/>
              </a:rPr>
              <a:t> is the main authority on marine species. It </a:t>
            </a:r>
            <a:r>
              <a:rPr lang="en-US" dirty="0"/>
              <a:t>provides a comprehensive list of valid names of marine organisms, including its synonymy….</a:t>
            </a:r>
            <a:r>
              <a:rPr lang="en-US" dirty="0" err="1"/>
              <a:t>WoRMS</a:t>
            </a:r>
            <a:r>
              <a:rPr lang="en-US" dirty="0"/>
              <a:t> uses APHIA, which is the name of the database in which all the </a:t>
            </a:r>
            <a:r>
              <a:rPr lang="en-US" dirty="0" err="1"/>
              <a:t>WoRMS</a:t>
            </a:r>
            <a:r>
              <a:rPr lang="en-US" dirty="0"/>
              <a:t> data are stored. In this database, each species is linked to an ID and also to a Life Sciences Identifier (LSID), which is a </a:t>
            </a:r>
            <a:r>
              <a:rPr lang="en-US" b="0" i="0" dirty="0">
                <a:solidFill>
                  <a:srgbClr val="4D5156"/>
                </a:solidFill>
                <a:effectLst/>
                <a:latin typeface="arial" panose="020B0604020202020204" pitchFamily="34" charset="0"/>
              </a:rPr>
              <a:t>globally unique persistent identifier,</a:t>
            </a:r>
            <a:r>
              <a:rPr lang="en-US" dirty="0"/>
              <a:t> this is an </a:t>
            </a:r>
            <a:r>
              <a:rPr lang="en-US" b="0" i="0" dirty="0">
                <a:solidFill>
                  <a:srgbClr val="243D47"/>
                </a:solidFill>
                <a:effectLst/>
                <a:latin typeface="Myriad Pro"/>
              </a:rPr>
              <a:t>common way to name and identifying data resources across many sources</a:t>
            </a:r>
            <a:r>
              <a:rPr lang="en-US" dirty="0"/>
              <a:t>, making them interoperable…and every taxa has its own unique LSID. </a:t>
            </a:r>
          </a:p>
          <a:p>
            <a:endParaRPr lang="en-US" dirty="0"/>
          </a:p>
          <a:p>
            <a:r>
              <a:rPr lang="en-US" dirty="0"/>
              <a:t>[An LSID is a </a:t>
            </a:r>
            <a:r>
              <a:rPr lang="en-US" b="0" i="0" dirty="0" err="1">
                <a:solidFill>
                  <a:srgbClr val="4D5156"/>
                </a:solidFill>
                <a:effectLst/>
                <a:latin typeface="arial" panose="020B0604020202020204" pitchFamily="34" charset="0"/>
              </a:rPr>
              <a:t>A</a:t>
            </a:r>
            <a:r>
              <a:rPr lang="en-US" b="0" i="0" dirty="0">
                <a:solidFill>
                  <a:srgbClr val="4D5156"/>
                </a:solidFill>
                <a:effectLst/>
                <a:latin typeface="arial" panose="020B0604020202020204" pitchFamily="34" charset="0"/>
              </a:rPr>
              <a:t> </a:t>
            </a:r>
            <a:r>
              <a:rPr lang="en-US" b="1" i="0" dirty="0">
                <a:solidFill>
                  <a:srgbClr val="5F6368"/>
                </a:solidFill>
                <a:effectLst/>
                <a:latin typeface="arial" panose="020B0604020202020204" pitchFamily="34" charset="0"/>
              </a:rPr>
              <a:t>Uniform Resource Name</a:t>
            </a:r>
            <a:r>
              <a:rPr lang="en-US" b="0" i="0" dirty="0">
                <a:solidFill>
                  <a:srgbClr val="4D5156"/>
                </a:solidFill>
                <a:effectLst/>
                <a:latin typeface="arial" panose="020B0604020202020204" pitchFamily="34" charset="0"/>
              </a:rPr>
              <a:t> (</a:t>
            </a:r>
            <a:r>
              <a:rPr lang="en-US" b="1" i="0" dirty="0">
                <a:solidFill>
                  <a:srgbClr val="5F6368"/>
                </a:solidFill>
                <a:effectLst/>
                <a:latin typeface="arial" panose="020B0604020202020204" pitchFamily="34" charset="0"/>
              </a:rPr>
              <a:t>URN</a:t>
            </a:r>
            <a:r>
              <a:rPr lang="en-US" b="0" i="0" dirty="0">
                <a:solidFill>
                  <a:srgbClr val="4D5156"/>
                </a:solidFill>
                <a:effectLst/>
                <a:latin typeface="arial" panose="020B0604020202020204" pitchFamily="34" charset="0"/>
              </a:rPr>
              <a:t>) useful to store information permanently, it contains what it is (</a:t>
            </a:r>
            <a:r>
              <a:rPr lang="en-US" b="0" i="0" dirty="0" err="1">
                <a:solidFill>
                  <a:srgbClr val="4D5156"/>
                </a:solidFill>
                <a:effectLst/>
                <a:latin typeface="arial" panose="020B0604020202020204" pitchFamily="34" charset="0"/>
              </a:rPr>
              <a:t>urn:lsid</a:t>
            </a:r>
            <a:r>
              <a:rPr lang="en-US" b="0" i="0" dirty="0">
                <a:solidFill>
                  <a:srgbClr val="4D5156"/>
                </a:solidFill>
                <a:effectLst/>
                <a:latin typeface="arial" panose="020B0604020202020204" pitchFamily="34" charset="0"/>
              </a:rPr>
              <a:t>), the issuing authority, the name and the ID]</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28</a:t>
            </a:fld>
            <a:endParaRPr lang="en-US"/>
          </a:p>
        </p:txBody>
      </p:sp>
    </p:spTree>
    <p:extLst>
      <p:ext uri="{BB962C8B-B14F-4D97-AF65-F5344CB8AC3E}">
        <p14:creationId xmlns:p14="http://schemas.microsoft.com/office/powerpoint/2010/main" val="938494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29</a:t>
            </a:fld>
            <a:endParaRPr lang="en-US"/>
          </a:p>
        </p:txBody>
      </p:sp>
    </p:spTree>
    <p:extLst>
      <p:ext uri="{BB962C8B-B14F-4D97-AF65-F5344CB8AC3E}">
        <p14:creationId xmlns:p14="http://schemas.microsoft.com/office/powerpoint/2010/main" val="2178858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exercise we will be using the </a:t>
            </a:r>
            <a:r>
              <a:rPr lang="en-US" dirty="0" err="1"/>
              <a:t>worrms</a:t>
            </a:r>
            <a:r>
              <a:rPr lang="en-US" dirty="0"/>
              <a:t> package to search and obtain the LIFE SCIENCES IDENTIFIER LSID of the species and include them in a new column named </a:t>
            </a:r>
            <a:r>
              <a:rPr lang="en-US" dirty="0" err="1"/>
              <a:t>scientificNameID</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30</a:t>
            </a:fld>
            <a:endParaRPr lang="en-US"/>
          </a:p>
        </p:txBody>
      </p:sp>
    </p:spTree>
    <p:extLst>
      <p:ext uri="{BB962C8B-B14F-4D97-AF65-F5344CB8AC3E}">
        <p14:creationId xmlns:p14="http://schemas.microsoft.com/office/powerpoint/2010/main" val="1097250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Now we will speak about geographical standards. Geographic Information Systems have become indispensable tools in managing and displaying data and information. For standardization, we have different tools available for georeferencing different parts of the world, for example the ICSM composite Gazetteer for Australia </a:t>
            </a:r>
            <a:r>
              <a:rPr lang="en-US" dirty="0"/>
              <a:t>an online application available for users to access place name information from Australia and its’ External Territories, </a:t>
            </a:r>
            <a:r>
              <a:rPr lang="en-US" b="0" i="0" dirty="0" err="1">
                <a:solidFill>
                  <a:srgbClr val="333333"/>
                </a:solidFill>
                <a:effectLst/>
                <a:latin typeface="verdana" panose="020B0604030504040204" pitchFamily="34" charset="0"/>
              </a:rPr>
              <a:t>GeoNames</a:t>
            </a:r>
            <a:r>
              <a:rPr lang="en-US" b="0" i="0" dirty="0">
                <a:solidFill>
                  <a:srgbClr val="333333"/>
                </a:solidFill>
                <a:effectLst/>
                <a:latin typeface="verdana" panose="020B0604030504040204" pitchFamily="34" charset="0"/>
              </a:rPr>
              <a:t> geographical database, which covers all countries or for example Marine Regions which covers different marine areas, </a:t>
            </a:r>
            <a:r>
              <a:rPr lang="en-US" b="0" i="0" dirty="0">
                <a:solidFill>
                  <a:srgbClr val="000000"/>
                </a:solidFill>
                <a:effectLst/>
                <a:latin typeface="Arial" panose="020B0604020202020204" pitchFamily="34" charset="0"/>
              </a:rPr>
              <a:t>seas, sandbanks, ridges, bays</a:t>
            </a:r>
            <a:r>
              <a:rPr lang="en-US" b="0" i="0" dirty="0">
                <a:solidFill>
                  <a:srgbClr val="333333"/>
                </a:solidFill>
                <a:effectLst/>
                <a:latin typeface="verdana" panose="020B0604030504040204" pitchFamily="34" charset="0"/>
              </a:rPr>
              <a:t> and others.</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31</a:t>
            </a:fld>
            <a:endParaRPr lang="en-US"/>
          </a:p>
        </p:txBody>
      </p:sp>
    </p:spTree>
    <p:extLst>
      <p:ext uri="{BB962C8B-B14F-4D97-AF65-F5344CB8AC3E}">
        <p14:creationId xmlns:p14="http://schemas.microsoft.com/office/powerpoint/2010/main" val="4016458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For this standardization exercise, we will be using the tool Marine regions, available for georeferencing different parts of the world, of course mainly marine regions, but not limited to it. Marine Regions is a standard and relational list of geographic names. It contains information and maps of the geographic location of these features. You can do a search using our gazetteer or in the future also through the R package marine regions, at the moment you can use our current version by accessing the marine regions </a:t>
            </a:r>
            <a:r>
              <a:rPr lang="en-US" b="0" i="0" dirty="0" err="1">
                <a:solidFill>
                  <a:srgbClr val="000000"/>
                </a:solidFill>
                <a:effectLst/>
                <a:latin typeface="Arial" panose="020B0604020202020204" pitchFamily="34" charset="0"/>
              </a:rPr>
              <a:t>github</a:t>
            </a:r>
            <a:r>
              <a:rPr lang="en-US" b="0" i="0"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32</a:t>
            </a:fld>
            <a:endParaRPr lang="en-US"/>
          </a:p>
        </p:txBody>
      </p:sp>
    </p:spTree>
    <p:extLst>
      <p:ext uri="{BB962C8B-B14F-4D97-AF65-F5344CB8AC3E}">
        <p14:creationId xmlns:p14="http://schemas.microsoft.com/office/powerpoint/2010/main" val="65099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7595C"/>
                </a:solidFill>
                <a:effectLst/>
                <a:latin typeface="labgrotesquewebregular"/>
              </a:rPr>
              <a:t>One of the major barriers to why researchers in the life sciences field don’t share their data is because of the daunting prospect of standardizing research data and the amount of work that it presents. However, if your data h</a:t>
            </a:r>
            <a:r>
              <a:rPr lang="en-US" dirty="0"/>
              <a:t>ave a recognizable and common structure that includes formal terminologies to describe it</a:t>
            </a:r>
            <a:r>
              <a:rPr lang="en-US" b="0" i="0" dirty="0">
                <a:solidFill>
                  <a:srgbClr val="57595C"/>
                </a:solidFill>
                <a:effectLst/>
                <a:latin typeface="labgrotesquewebregular"/>
              </a:rPr>
              <a:t>, it wont be limited on how it can be used. Therefore, by standardizing your data and making it compatible and interoperable, you can contribute to the FAIR principles of data, making it more accessible to a higher number of people. And remember that you are not alone in this journey, there are institutions and organisms that can provide guidance and assist you to do it.</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a:t>
            </a:fld>
            <a:endParaRPr lang="en-US"/>
          </a:p>
        </p:txBody>
      </p:sp>
    </p:spTree>
    <p:extLst>
      <p:ext uri="{BB962C8B-B14F-4D97-AF65-F5344CB8AC3E}">
        <p14:creationId xmlns:p14="http://schemas.microsoft.com/office/powerpoint/2010/main" val="2463481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33</a:t>
            </a:fld>
            <a:endParaRPr lang="en-US"/>
          </a:p>
        </p:txBody>
      </p:sp>
    </p:spTree>
    <p:extLst>
      <p:ext uri="{BB962C8B-B14F-4D97-AF65-F5344CB8AC3E}">
        <p14:creationId xmlns:p14="http://schemas.microsoft.com/office/powerpoint/2010/main" val="56033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last exercise we will be using </a:t>
            </a:r>
            <a:r>
              <a:rPr lang="en-US" dirty="0" err="1"/>
              <a:t>marineregions</a:t>
            </a:r>
            <a:r>
              <a:rPr lang="en-US" dirty="0"/>
              <a:t> to </a:t>
            </a:r>
            <a:r>
              <a:rPr lang="en-US" dirty="0">
                <a:solidFill>
                  <a:srgbClr val="354D9B"/>
                </a:solidFill>
              </a:rPr>
              <a:t>search for the correct id of the region and add a new column to our dataset. This column name will be “</a:t>
            </a:r>
            <a:r>
              <a:rPr lang="en-US" dirty="0" err="1">
                <a:solidFill>
                  <a:srgbClr val="354D9B"/>
                </a:solidFill>
              </a:rPr>
              <a:t>locationID</a:t>
            </a:r>
            <a:r>
              <a:rPr lang="en-US" dirty="0">
                <a:solidFill>
                  <a:srgbClr val="354D9B"/>
                </a:solidFill>
              </a:rPr>
              <a:t>”. Since this exercise is a bit more complicated we will give you an extra line of code for you complete the exercise.</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34</a:t>
            </a:fld>
            <a:endParaRPr lang="en-US"/>
          </a:p>
        </p:txBody>
      </p:sp>
    </p:spTree>
    <p:extLst>
      <p:ext uri="{BB962C8B-B14F-4D97-AF65-F5344CB8AC3E}">
        <p14:creationId xmlns:p14="http://schemas.microsoft.com/office/powerpoint/2010/main" val="2126558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know, just like this comic shows (read it), it could seem as if there are so many multiple standards that they seem to be competing with each other.</a:t>
            </a:r>
          </a:p>
        </p:txBody>
      </p:sp>
      <p:sp>
        <p:nvSpPr>
          <p:cNvPr id="4" name="Slide Number Placeholder 3"/>
          <p:cNvSpPr>
            <a:spLocks noGrp="1"/>
          </p:cNvSpPr>
          <p:nvPr>
            <p:ph type="sldNum" sz="quarter" idx="5"/>
          </p:nvPr>
        </p:nvSpPr>
        <p:spPr/>
        <p:txBody>
          <a:bodyPr/>
          <a:lstStyle/>
          <a:p>
            <a:fld id="{7335FBEE-522B-419B-9E91-859C7C605AE3}" type="slidenum">
              <a:rPr lang="en-US" smtClean="0"/>
              <a:t>35</a:t>
            </a:fld>
            <a:endParaRPr lang="en-US"/>
          </a:p>
        </p:txBody>
      </p:sp>
    </p:spTree>
    <p:extLst>
      <p:ext uri="{BB962C8B-B14F-4D97-AF65-F5344CB8AC3E}">
        <p14:creationId xmlns:p14="http://schemas.microsoft.com/office/powerpoint/2010/main" val="2099466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the beauty of them is that they are broad, just like data is. Remember that there are many </a:t>
            </a:r>
            <a:r>
              <a:rPr lang="en-US" dirty="0" err="1"/>
              <a:t>many</a:t>
            </a:r>
            <a:r>
              <a:rPr lang="en-US" dirty="0"/>
              <a:t> different types of data and that is the reason why there are so many types of standards, to fit in YOUR data. Standards work like empty containers, where the emptiness is what makes them useful, to fit different data.</a:t>
            </a:r>
          </a:p>
        </p:txBody>
      </p:sp>
      <p:sp>
        <p:nvSpPr>
          <p:cNvPr id="4" name="Slide Number Placeholder 3"/>
          <p:cNvSpPr>
            <a:spLocks noGrp="1"/>
          </p:cNvSpPr>
          <p:nvPr>
            <p:ph type="sldNum" sz="quarter" idx="5"/>
          </p:nvPr>
        </p:nvSpPr>
        <p:spPr/>
        <p:txBody>
          <a:bodyPr/>
          <a:lstStyle/>
          <a:p>
            <a:fld id="{7335FBEE-522B-419B-9E91-859C7C605AE3}" type="slidenum">
              <a:rPr lang="en-US" smtClean="0"/>
              <a:t>36</a:t>
            </a:fld>
            <a:endParaRPr lang="en-US"/>
          </a:p>
        </p:txBody>
      </p:sp>
    </p:spTree>
    <p:extLst>
      <p:ext uri="{BB962C8B-B14F-4D97-AF65-F5344CB8AC3E}">
        <p14:creationId xmlns:p14="http://schemas.microsoft.com/office/powerpoint/2010/main" val="1461978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37</a:t>
            </a:fld>
            <a:endParaRPr lang="en-US"/>
          </a:p>
        </p:txBody>
      </p:sp>
    </p:spTree>
    <p:extLst>
      <p:ext uri="{BB962C8B-B14F-4D97-AF65-F5344CB8AC3E}">
        <p14:creationId xmlns:p14="http://schemas.microsoft.com/office/powerpoint/2010/main" val="391683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38</a:t>
            </a:fld>
            <a:endParaRPr lang="en-US"/>
          </a:p>
        </p:txBody>
      </p:sp>
    </p:spTree>
    <p:extLst>
      <p:ext uri="{BB962C8B-B14F-4D97-AF65-F5344CB8AC3E}">
        <p14:creationId xmlns:p14="http://schemas.microsoft.com/office/powerpoint/2010/main" val="59114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speak a little bit on the disadvantages of not wrangling our datasets. Let’s go to an example on how lacking data cleaning and organizing affects for example the data scientists. Generally, we think of data scientists building algorithms, exploring data, and doing predictive analysis. But that’s actually not what they spend most of their time doing. 3 out of every 5 data scientists actually spend most time cleaning and organizing data, up to 60% percent of the time. Messy data is by far the more time-consuming aspect of the typical data scientist’s work flow.</a:t>
            </a:r>
          </a:p>
        </p:txBody>
      </p:sp>
      <p:sp>
        <p:nvSpPr>
          <p:cNvPr id="4" name="Slide Number Placeholder 3"/>
          <p:cNvSpPr>
            <a:spLocks noGrp="1"/>
          </p:cNvSpPr>
          <p:nvPr>
            <p:ph type="sldNum" sz="quarter" idx="5"/>
          </p:nvPr>
        </p:nvSpPr>
        <p:spPr/>
        <p:txBody>
          <a:bodyPr/>
          <a:lstStyle/>
          <a:p>
            <a:fld id="{7335FBEE-522B-419B-9E91-859C7C605AE3}" type="slidenum">
              <a:rPr lang="en-US" smtClean="0"/>
              <a:t>4</a:t>
            </a:fld>
            <a:endParaRPr lang="en-US"/>
          </a:p>
        </p:txBody>
      </p:sp>
    </p:spTree>
    <p:extLst>
      <p:ext uri="{BB962C8B-B14F-4D97-AF65-F5344CB8AC3E}">
        <p14:creationId xmlns:p14="http://schemas.microsoft.com/office/powerpoint/2010/main" val="181789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Now let’s consider for researchers. Of course, making sure that others can access data is firstly an ethical issue but not only that.  If data are treated properly, researchers will have significantly more time to do research. Students in PhD </a:t>
            </a:r>
            <a:r>
              <a:rPr lang="en-US" b="0" i="0" dirty="0" err="1">
                <a:solidFill>
                  <a:srgbClr val="222222"/>
                </a:solidFill>
                <a:effectLst/>
                <a:latin typeface="Harding"/>
              </a:rPr>
              <a:t>programmes</a:t>
            </a:r>
            <a:r>
              <a:rPr lang="en-US" b="0" i="0" dirty="0">
                <a:solidFill>
                  <a:srgbClr val="222222"/>
                </a:solidFill>
                <a:effectLst/>
                <a:latin typeface="Harding"/>
              </a:rPr>
              <a:t> spend up to 80% of their time on ‘data munging’, For example, if you consider 400 students, that would amount to a monetary waste equivalent to the salaries of 200 full-time employees, at minimum. Instead, hiring 20 professional data stewards to cut time lost to data wrangling would boost a more effective research capacity. Many top universities are starting to see that the costs of not sharing data are significant and greater than the associated risks. </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5</a:t>
            </a:fld>
            <a:endParaRPr lang="en-US"/>
          </a:p>
        </p:txBody>
      </p:sp>
    </p:spTree>
    <p:extLst>
      <p:ext uri="{BB962C8B-B14F-4D97-AF65-F5344CB8AC3E}">
        <p14:creationId xmlns:p14="http://schemas.microsoft.com/office/powerpoint/2010/main" val="35110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E1E1E"/>
                </a:solidFill>
                <a:effectLst/>
                <a:latin typeface="Segoe UI" panose="020B0502040204020203" pitchFamily="34" charset="0"/>
              </a:rPr>
              <a:t>However, of course, it is not the case that you always have control over the format and the type of data you are dealing with….maybe you were not the person in the field or the lab creating it, and this is the case specially when you imported it from an external data source, such as a databases, text file, or a Web page. Because of that, it is so important that before analyzing the data or do anything with it, you check its scope and in several cases it will be needed be cleaned it up. Here you can find a short checklist on the actions to take to do data cleaning. READ THEM</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6</a:t>
            </a:fld>
            <a:endParaRPr lang="en-US"/>
          </a:p>
        </p:txBody>
      </p:sp>
    </p:spTree>
    <p:extLst>
      <p:ext uri="{BB962C8B-B14F-4D97-AF65-F5344CB8AC3E}">
        <p14:creationId xmlns:p14="http://schemas.microsoft.com/office/powerpoint/2010/main" val="285807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session we can make the use of binder, which is a source that allows to create an specific R environment, if you cannot handle your R session, you can make use of it</a:t>
            </a:r>
          </a:p>
        </p:txBody>
      </p:sp>
      <p:sp>
        <p:nvSpPr>
          <p:cNvPr id="4" name="Slide Number Placeholder 3"/>
          <p:cNvSpPr>
            <a:spLocks noGrp="1"/>
          </p:cNvSpPr>
          <p:nvPr>
            <p:ph type="sldNum" sz="quarter" idx="5"/>
          </p:nvPr>
        </p:nvSpPr>
        <p:spPr/>
        <p:txBody>
          <a:bodyPr/>
          <a:lstStyle/>
          <a:p>
            <a:fld id="{7335FBEE-522B-419B-9E91-859C7C605AE3}" type="slidenum">
              <a:rPr lang="en-US" smtClean="0"/>
              <a:t>7</a:t>
            </a:fld>
            <a:endParaRPr lang="en-US"/>
          </a:p>
        </p:txBody>
      </p:sp>
    </p:spTree>
    <p:extLst>
      <p:ext uri="{BB962C8B-B14F-4D97-AF65-F5344CB8AC3E}">
        <p14:creationId xmlns:p14="http://schemas.microsoft.com/office/powerpoint/2010/main" val="21946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let’s have a short review on tidy data…as a reminder TIDY data is a type of structure that helps us to make the data interoperable, </a:t>
            </a:r>
            <a:r>
              <a:rPr lang="en-US" b="0" i="0" dirty="0">
                <a:solidFill>
                  <a:srgbClr val="000000"/>
                </a:solidFill>
                <a:effectLst/>
                <a:latin typeface="PT Serif" panose="020B0604020202020204" pitchFamily="18" charset="0"/>
              </a:rPr>
              <a:t>making it much easier to analyze it later</a:t>
            </a:r>
            <a:r>
              <a:rPr lang="en-US" dirty="0"/>
              <a:t>. You can see here a quick list of its characteristics: it has one column for each variable and only one row for one observation. The data has consistent names without special characters or spaces. It has good null values and does not use color coding or fonts, computers cannot read them. The dates are in the format starting with the year with 4 numbers </a:t>
            </a:r>
            <a:r>
              <a:rPr lang="en-US" b="0" i="0" u="none" strike="noStrike" dirty="0">
                <a:solidFill>
                  <a:srgbClr val="0645AD"/>
                </a:solidFill>
                <a:effectLst/>
                <a:latin typeface="Arial" panose="020B0604020202020204" pitchFamily="34" charset="0"/>
                <a:hlinkClick r:id="rId3" tooltip="Hyphen-minus"/>
              </a:rPr>
              <a:t>Hyphen-minus</a:t>
            </a:r>
            <a:r>
              <a:rPr lang="en-US" b="0" i="0" u="none" strike="noStrike" dirty="0">
                <a:solidFill>
                  <a:srgbClr val="0645AD"/>
                </a:solidFill>
                <a:effectLst/>
                <a:latin typeface="Arial" panose="020B0604020202020204" pitchFamily="34" charset="0"/>
              </a:rPr>
              <a:t> month </a:t>
            </a:r>
            <a:r>
              <a:rPr lang="en-US" b="0" i="0" u="none" strike="noStrike" dirty="0">
                <a:solidFill>
                  <a:srgbClr val="0645AD"/>
                </a:solidFill>
                <a:effectLst/>
                <a:latin typeface="Arial" panose="020B0604020202020204" pitchFamily="34" charset="0"/>
                <a:hlinkClick r:id="rId3" tooltip="Hyphen-minus"/>
              </a:rPr>
              <a:t>Hyphen-minus</a:t>
            </a:r>
            <a:r>
              <a:rPr lang="en-US" b="0" i="0" u="none" strike="noStrike" dirty="0">
                <a:solidFill>
                  <a:srgbClr val="0645AD"/>
                </a:solidFill>
                <a:effectLst/>
                <a:latin typeface="Arial" panose="020B0604020202020204" pitchFamily="34" charset="0"/>
              </a:rPr>
              <a:t> day. Finally, it avoids duplicated chunks of data &amp; uses easy to read formats, such as csv.</a:t>
            </a:r>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8</a:t>
            </a:fld>
            <a:endParaRPr lang="en-US"/>
          </a:p>
        </p:txBody>
      </p:sp>
    </p:spTree>
    <p:extLst>
      <p:ext uri="{BB962C8B-B14F-4D97-AF65-F5344CB8AC3E}">
        <p14:creationId xmlns:p14="http://schemas.microsoft.com/office/powerpoint/2010/main" val="169127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54D9B"/>
                </a:solidFill>
              </a:rPr>
              <a:t>In the next part of this session, we will be working to clean and standardize this dataset…….lets go to our R session</a:t>
            </a:r>
          </a:p>
          <a:p>
            <a:endParaRPr lang="en-US" dirty="0"/>
          </a:p>
        </p:txBody>
      </p:sp>
      <p:sp>
        <p:nvSpPr>
          <p:cNvPr id="4" name="Slide Number Placeholder 3"/>
          <p:cNvSpPr>
            <a:spLocks noGrp="1"/>
          </p:cNvSpPr>
          <p:nvPr>
            <p:ph type="sldNum" sz="quarter" idx="5"/>
          </p:nvPr>
        </p:nvSpPr>
        <p:spPr/>
        <p:txBody>
          <a:bodyPr/>
          <a:lstStyle/>
          <a:p>
            <a:fld id="{7335FBEE-522B-419B-9E91-859C7C605AE3}" type="slidenum">
              <a:rPr lang="en-US" smtClean="0"/>
              <a:t>9</a:t>
            </a:fld>
            <a:endParaRPr lang="en-US"/>
          </a:p>
        </p:txBody>
      </p:sp>
    </p:spTree>
    <p:extLst>
      <p:ext uri="{BB962C8B-B14F-4D97-AF65-F5344CB8AC3E}">
        <p14:creationId xmlns:p14="http://schemas.microsoft.com/office/powerpoint/2010/main" val="269765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E654-4436-2A9C-6450-60AE16FC7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64DCEB-6004-C00E-E516-3D4947BC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7A604-4684-6D07-C363-A45FFD3F9C1F}"/>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6B71DDCE-B6C0-29B7-8C1B-8A192CE5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425756-EAB2-DAF0-597A-D3124A22DFA7}"/>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305052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55A9-945C-89A2-D50F-FD387D4347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E02F79-052D-DBCA-6D3D-C1145EAFA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EE53B-7680-8A4C-BA8E-FBD6BF06A9FC}"/>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1CB61174-F19E-6326-91D5-6D6781552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B4EE7-6B44-C17B-24DF-0D6BE717BFC5}"/>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12736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9D10C-FDF8-13CD-C1B0-8E6038F49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FAE31C-FC76-5796-39C8-8D27F757B4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1A56D-D9F1-D40A-1FDC-434725603B70}"/>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BB887C35-44D3-A238-393F-13656D05C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BEE56-4C3F-B7B6-D1B8-86DDD64D8105}"/>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863597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9F24-340F-094B-1CC8-BEAFB24C0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D42E2-93DF-5B1A-C9A8-97A39D93F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41EB0-CE0D-3CD7-8B5C-80DF2E84AFFE}"/>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31977BA7-4425-DED1-4AE8-CC8AE31F0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AC8D1-0469-042F-9E6F-706E980F816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0516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5F45-9D22-FEB9-5654-B429FD73D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42CFE-E429-181C-7BC1-2EE6C3F9A7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F93130-7E1A-8BDD-99DF-44408B606B4B}"/>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F8EB5140-667E-DC69-FAC2-0C3CFA8C8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D70D0-73C1-8F44-6CB7-6E5905BDB539}"/>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148785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26DE-FCDA-9E0C-DD6D-F0FC0EA1C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03250-6539-7FCB-AE25-78F762FB90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78BDA-9E56-9A50-40D7-083403B30C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4CD393-F536-F1F5-2948-E1F787055DB3}"/>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F2728124-9A22-1317-3D03-2078C66E1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6191-1DE4-CBFE-50E3-9C4F4671A62B}"/>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181515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AE54-CBF6-0900-0DA3-928D7F334D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97861-7C57-1F79-901E-8D193D578A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5FBE1-3185-91EB-D3D9-96CADF7A2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DCC109-E2DF-8257-FE24-0177A3F90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4F627-2B6D-F514-A403-D69EF813A8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FF5163-6A6B-8B2F-B3A2-CEE0613C94F5}"/>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8" name="Footer Placeholder 7">
            <a:extLst>
              <a:ext uri="{FF2B5EF4-FFF2-40B4-BE49-F238E27FC236}">
                <a16:creationId xmlns:a16="http://schemas.microsoft.com/office/drawing/2014/main" id="{C4E73235-178D-3931-7C2A-837ED61F55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E60CF7-53A6-E406-162B-42A0C3D45B8F}"/>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55680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0CAA-3C11-A61B-15FB-CA03AA0CD8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919D4-89CA-1881-A132-7CD8A5EAE818}"/>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4" name="Footer Placeholder 3">
            <a:extLst>
              <a:ext uri="{FF2B5EF4-FFF2-40B4-BE49-F238E27FC236}">
                <a16:creationId xmlns:a16="http://schemas.microsoft.com/office/drawing/2014/main" id="{4A7715BF-B364-54E1-72AC-0C8DFB516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E6D88-CCE9-0094-4DEA-43C76C22B93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325111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C3C5E-65C0-76A2-B4B2-5B35B6368920}"/>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3" name="Footer Placeholder 2">
            <a:extLst>
              <a:ext uri="{FF2B5EF4-FFF2-40B4-BE49-F238E27FC236}">
                <a16:creationId xmlns:a16="http://schemas.microsoft.com/office/drawing/2014/main" id="{A53517E5-A278-47F8-F665-04EFFAFFA0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3275ED-C109-BC5A-7FA6-06BD576D58FE}"/>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425283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B92F-5C29-FBB0-55C6-D3ABC3819C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D03071-82F6-55AE-4D05-A94E65774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6F3CD7-779F-B296-7B1E-D36C0F530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EA68C-7FC0-D140-A349-E1C9CEAF747F}"/>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63D911F3-0163-7597-7080-B571E660A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878FF-4D61-E02F-BB33-4FCB45B6894C}"/>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281051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5BDF-3F87-DA39-8DCE-560E5E5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49DF80-C4B8-9B60-033A-551B60B27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0D3A0F-7B6E-725F-BBDA-12DA3B853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81335-ACED-8F3D-4AC4-922604674667}"/>
              </a:ext>
            </a:extLst>
          </p:cNvPr>
          <p:cNvSpPr>
            <a:spLocks noGrp="1"/>
          </p:cNvSpPr>
          <p:nvPr>
            <p:ph type="dt" sz="half" idx="10"/>
          </p:nvPr>
        </p:nvSpPr>
        <p:spPr/>
        <p:txBody>
          <a:bodyPr/>
          <a:lstStyle/>
          <a:p>
            <a:fld id="{EBDFD36B-9488-4562-AB3F-D22984C5288F}" type="datetimeFigureOut">
              <a:rPr lang="en-US" smtClean="0"/>
              <a:t>9/21/2022</a:t>
            </a:fld>
            <a:endParaRPr lang="en-US"/>
          </a:p>
        </p:txBody>
      </p:sp>
      <p:sp>
        <p:nvSpPr>
          <p:cNvPr id="6" name="Footer Placeholder 5">
            <a:extLst>
              <a:ext uri="{FF2B5EF4-FFF2-40B4-BE49-F238E27FC236}">
                <a16:creationId xmlns:a16="http://schemas.microsoft.com/office/drawing/2014/main" id="{D465F3BC-A68B-259F-B7EF-77092ADFD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83E2B-CC42-46D5-4061-7EBCE13A9D84}"/>
              </a:ext>
            </a:extLst>
          </p:cNvPr>
          <p:cNvSpPr>
            <a:spLocks noGrp="1"/>
          </p:cNvSpPr>
          <p:nvPr>
            <p:ph type="sldNum" sz="quarter" idx="12"/>
          </p:nvPr>
        </p:nvSpPr>
        <p:spPr/>
        <p:txBody>
          <a:bodyPr/>
          <a:lstStyle/>
          <a:p>
            <a:fld id="{09F9502E-36E2-4E0F-9458-92E58D7E213F}" type="slidenum">
              <a:rPr lang="en-US" smtClean="0"/>
              <a:t>‹#›</a:t>
            </a:fld>
            <a:endParaRPr lang="en-US"/>
          </a:p>
        </p:txBody>
      </p:sp>
    </p:spTree>
    <p:extLst>
      <p:ext uri="{BB962C8B-B14F-4D97-AF65-F5344CB8AC3E}">
        <p14:creationId xmlns:p14="http://schemas.microsoft.com/office/powerpoint/2010/main" val="401319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BEE7A-7775-786B-E37D-BD178CEEC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4BAA7-CB52-9646-43F5-9163D8BE6D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D5391-371E-B7E7-D59F-B14DC93BA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DFD36B-9488-4562-AB3F-D22984C5288F}" type="datetimeFigureOut">
              <a:rPr lang="en-US" smtClean="0"/>
              <a:t>9/21/2022</a:t>
            </a:fld>
            <a:endParaRPr lang="en-US"/>
          </a:p>
        </p:txBody>
      </p:sp>
      <p:sp>
        <p:nvSpPr>
          <p:cNvPr id="5" name="Footer Placeholder 4">
            <a:extLst>
              <a:ext uri="{FF2B5EF4-FFF2-40B4-BE49-F238E27FC236}">
                <a16:creationId xmlns:a16="http://schemas.microsoft.com/office/drawing/2014/main" id="{CDD29474-C0D4-A87D-2D73-050B3ECF4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20FA4D-52A5-F30A-3837-5D60E4964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9502E-36E2-4E0F-9458-92E58D7E213F}" type="slidenum">
              <a:rPr lang="en-US" smtClean="0"/>
              <a:t>‹#›</a:t>
            </a:fld>
            <a:endParaRPr lang="en-US"/>
          </a:p>
        </p:txBody>
      </p:sp>
    </p:spTree>
    <p:extLst>
      <p:ext uri="{BB962C8B-B14F-4D97-AF65-F5344CB8AC3E}">
        <p14:creationId xmlns:p14="http://schemas.microsoft.com/office/powerpoint/2010/main" val="373940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File:Common_seal_%28Phoca_vitulina%29_2.jpg" TargetMode="External"/><Relationship Id="rId5" Type="http://schemas.openxmlformats.org/officeDocument/2006/relationships/image" Target="../media/image7.png"/><Relationship Id="rId4" Type="http://schemas.openxmlformats.org/officeDocument/2006/relationships/hyperlink" Target="https://fr.m.wikipedia.org/wiki/Fichier:Grand_dauphin_Tursiops_truncatus_LB_1.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8" Type="http://schemas.openxmlformats.org/officeDocument/2006/relationships/hyperlink" Target="https://www.jstor.org/stable/41767347" TargetMode="External"/><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science.org/doi/10.1126/science.4.79.25" TargetMode="External"/><Relationship Id="rId5" Type="http://schemas.openxmlformats.org/officeDocument/2006/relationships/image" Target="../media/image10.jpeg"/><Relationship Id="rId4" Type="http://schemas.openxmlformats.org/officeDocument/2006/relationships/hyperlink" Target="https://www.smithsonianmag.com/science-nature/the-worlds-strangest-scientific-names-1413915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r.m.wikipedia.org/wiki/Fichier:Grand_dauphin_Tursiops_truncatus_LB_1.jp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cbi.nlm.nih.gov/pmc/articles/PMC3128304/#:~:text=Standardization%20is%20critical%20to%20scientists,of%20the%20attendant%20research%20product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hyperlink" Target="https://www.tdwg.org/standard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wc.tdwg.org/term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hyperlink" Target="https://www.gbif.org/dataset/d7dddbf4-2cf0-4f39-9b2a-bb099caae36c" TargetMode="External"/><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marinespecies.org/aphia.php?p=taxdetails&amp;id=137111" TargetMode="Externa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nlm.nih.gov/oet/ed/cde/tutorial/02-200.html"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marineregions.org/" TargetMode="External"/><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hyperlink" Target="https://placenames.fsdf.org.au/" TargetMode="External"/><Relationship Id="rId5" Type="http://schemas.openxmlformats.org/officeDocument/2006/relationships/image" Target="../media/image27.png"/><Relationship Id="rId10" Type="http://schemas.openxmlformats.org/officeDocument/2006/relationships/hyperlink" Target="https://data.aad.gov.au/aadc/gaz/scar/" TargetMode="External"/><Relationship Id="rId4" Type="http://schemas.openxmlformats.org/officeDocument/2006/relationships/image" Target="../media/image19.png"/><Relationship Id="rId9" Type="http://schemas.openxmlformats.org/officeDocument/2006/relationships/hyperlink" Target="https://www.geonames.or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ropensci/mregions" TargetMode="External"/><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hyperlink" Target="https://www.marineregions.org/gazetteer.php?p=sear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xkcd.com/927/" TargetMode="Externa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3.jpeg"/><Relationship Id="rId7"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pexels.com/photo/glass-jars-with-food-3737648/"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ipt.gbif.org/manual/en/ipt/2.4/best-practices-checklists#use-case-2-checklists-derived-from-one-or-more-authority-sources" TargetMode="External"/><Relationship Id="rId3" Type="http://schemas.openxmlformats.org/officeDocument/2006/relationships/image" Target="../media/image1.png"/><Relationship Id="rId7" Type="http://schemas.openxmlformats.org/officeDocument/2006/relationships/hyperlink" Target="https://classroom.oceanteacher.org/course/view.php?id=43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marineregions.org/about.php" TargetMode="External"/><Relationship Id="rId11" Type="http://schemas.openxmlformats.org/officeDocument/2006/relationships/image" Target="../media/image2.png"/><Relationship Id="rId5" Type="http://schemas.openxmlformats.org/officeDocument/2006/relationships/hyperlink" Target="https://www.marinespecies.org/" TargetMode="External"/><Relationship Id="rId10" Type="http://schemas.openxmlformats.org/officeDocument/2006/relationships/hyperlink" Target="https://docs.ropensci.org/rgbif/articles/rgbif.html" TargetMode="External"/><Relationship Id="rId4" Type="http://schemas.openxmlformats.org/officeDocument/2006/relationships/hyperlink" Target="https://www.lifewatch.be/" TargetMode="External"/><Relationship Id="rId9" Type="http://schemas.openxmlformats.org/officeDocument/2006/relationships/hyperlink" Target="https://manual.obis.org/"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visit.figure-eight.com/rs/416-ZBE-142/images/CrowdFlower_DataScienceReport_2016.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ature.com/articles/d41586-020-0050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ommons.wikimedia.org/wiki/File:Data_Wrangling_From_Messy_To_Clean_Data_Management.jpg"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ybinder.org/v2/gh/lifewatch/ebr-2022-data-cleaning-standarization/HEAD?urlpath=rstudio"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77D1-B63E-B319-6011-4D1D9FFEB1E2}"/>
              </a:ext>
            </a:extLst>
          </p:cNvPr>
          <p:cNvSpPr>
            <a:spLocks noGrp="1"/>
          </p:cNvSpPr>
          <p:nvPr>
            <p:ph type="ctrTitle"/>
          </p:nvPr>
        </p:nvSpPr>
        <p:spPr/>
        <p:txBody>
          <a:bodyPr/>
          <a:lstStyle/>
          <a:p>
            <a:r>
              <a:rPr lang="en-US" b="1" dirty="0">
                <a:solidFill>
                  <a:srgbClr val="354D9B"/>
                </a:solidFill>
              </a:rPr>
              <a:t>Data cleaning &amp; standardisation in R</a:t>
            </a:r>
          </a:p>
        </p:txBody>
      </p:sp>
      <p:sp>
        <p:nvSpPr>
          <p:cNvPr id="3" name="Subtitle 2">
            <a:extLst>
              <a:ext uri="{FF2B5EF4-FFF2-40B4-BE49-F238E27FC236}">
                <a16:creationId xmlns:a16="http://schemas.microsoft.com/office/drawing/2014/main" id="{24D37857-902D-9398-E7D8-7F18E0E7B094}"/>
              </a:ext>
            </a:extLst>
          </p:cNvPr>
          <p:cNvSpPr>
            <a:spLocks noGrp="1"/>
          </p:cNvSpPr>
          <p:nvPr>
            <p:ph type="subTitle" idx="1"/>
          </p:nvPr>
        </p:nvSpPr>
        <p:spPr>
          <a:xfrm>
            <a:off x="1524000" y="3734763"/>
            <a:ext cx="9144000" cy="1655762"/>
          </a:xfrm>
        </p:spPr>
        <p:txBody>
          <a:bodyPr>
            <a:normAutofit/>
          </a:bodyPr>
          <a:lstStyle/>
          <a:p>
            <a:r>
              <a:rPr lang="en-US" dirty="0">
                <a:solidFill>
                  <a:srgbClr val="354D9B"/>
                </a:solidFill>
              </a:rPr>
              <a:t>Laura M</a:t>
            </a:r>
            <a:r>
              <a:rPr lang="es-MX" dirty="0">
                <a:solidFill>
                  <a:srgbClr val="354D9B"/>
                </a:solidFill>
              </a:rPr>
              <a:t>á</a:t>
            </a:r>
            <a:r>
              <a:rPr lang="en-US" dirty="0">
                <a:solidFill>
                  <a:srgbClr val="354D9B"/>
                </a:solidFill>
              </a:rPr>
              <a:t>rquez</a:t>
            </a:r>
          </a:p>
          <a:p>
            <a:r>
              <a:rPr lang="en-US" dirty="0">
                <a:solidFill>
                  <a:srgbClr val="354D9B"/>
                </a:solidFill>
              </a:rPr>
              <a:t>Salvador Fernández</a:t>
            </a:r>
          </a:p>
          <a:p>
            <a:r>
              <a:rPr lang="en-US" dirty="0">
                <a:solidFill>
                  <a:srgbClr val="354D9B"/>
                </a:solidFill>
              </a:rPr>
              <a:t>September 27</a:t>
            </a:r>
            <a:r>
              <a:rPr lang="en-US" baseline="30000" dirty="0">
                <a:solidFill>
                  <a:srgbClr val="354D9B"/>
                </a:solidFill>
              </a:rPr>
              <a:t>th</a:t>
            </a:r>
            <a:r>
              <a:rPr lang="en-US" dirty="0">
                <a:solidFill>
                  <a:srgbClr val="354D9B"/>
                </a:solidFill>
              </a:rPr>
              <a:t>, 2022</a:t>
            </a:r>
          </a:p>
        </p:txBody>
      </p:sp>
      <p:sp>
        <p:nvSpPr>
          <p:cNvPr id="6" name="AutoShape 4">
            <a:extLst>
              <a:ext uri="{FF2B5EF4-FFF2-40B4-BE49-F238E27FC236}">
                <a16:creationId xmlns:a16="http://schemas.microsoft.com/office/drawing/2014/main" id="{49707FC5-742D-F262-9F06-65E2E834DA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E2C1B0A-1C72-C29E-77AF-A6CAC6807D16}"/>
              </a:ext>
            </a:extLst>
          </p:cNvPr>
          <p:cNvPicPr>
            <a:picLocks noChangeAspect="1"/>
          </p:cNvPicPr>
          <p:nvPr/>
        </p:nvPicPr>
        <p:blipFill>
          <a:blip r:embed="rId3"/>
          <a:stretch>
            <a:fillRect/>
          </a:stretch>
        </p:blipFill>
        <p:spPr>
          <a:xfrm>
            <a:off x="879113" y="5349875"/>
            <a:ext cx="3625137" cy="979993"/>
          </a:xfrm>
          <a:prstGeom prst="rect">
            <a:avLst/>
          </a:prstGeom>
        </p:spPr>
      </p:pic>
      <p:pic>
        <p:nvPicPr>
          <p:cNvPr id="9" name="Picture 8" descr="A screenshot of a video game&#10;&#10;Description automatically generated with medium confidence">
            <a:extLst>
              <a:ext uri="{FF2B5EF4-FFF2-40B4-BE49-F238E27FC236}">
                <a16:creationId xmlns:a16="http://schemas.microsoft.com/office/drawing/2014/main" id="{2AFC12DD-1F97-3897-538B-F037C757C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100" y="5390525"/>
            <a:ext cx="1969787" cy="979993"/>
          </a:xfrm>
          <a:prstGeom prst="rect">
            <a:avLst/>
          </a:prstGeom>
        </p:spPr>
      </p:pic>
    </p:spTree>
    <p:extLst>
      <p:ext uri="{BB962C8B-B14F-4D97-AF65-F5344CB8AC3E}">
        <p14:creationId xmlns:p14="http://schemas.microsoft.com/office/powerpoint/2010/main" val="3177049964"/>
      </p:ext>
    </p:extLst>
  </p:cSld>
  <p:clrMapOvr>
    <a:masterClrMapping/>
  </p:clrMapOvr>
  <mc:AlternateContent xmlns:mc="http://schemas.openxmlformats.org/markup-compatibility/2006" xmlns:p14="http://schemas.microsoft.com/office/powerpoint/2010/main">
    <mc:Choice Requires="p14">
      <p:transition spd="slow" p14:dur="2000" advTm="9585"/>
    </mc:Choice>
    <mc:Fallback xmlns="">
      <p:transition spd="slow" advTm="95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D33C0-15AB-CCF4-8267-7684D18D68DC}"/>
              </a:ext>
            </a:extLst>
          </p:cNvPr>
          <p:cNvSpPr>
            <a:spLocks noGrp="1"/>
          </p:cNvSpPr>
          <p:nvPr>
            <p:ph type="title"/>
          </p:nvPr>
        </p:nvSpPr>
        <p:spPr>
          <a:xfrm>
            <a:off x="1777537" y="949383"/>
            <a:ext cx="10515600" cy="1325563"/>
          </a:xfrm>
        </p:spPr>
        <p:txBody>
          <a:bodyPr/>
          <a:lstStyle/>
          <a:p>
            <a:r>
              <a:rPr lang="en-US" b="1" dirty="0">
                <a:solidFill>
                  <a:srgbClr val="354D9B"/>
                </a:solidFill>
              </a:rPr>
              <a:t>Exercise dataset</a:t>
            </a:r>
          </a:p>
        </p:txBody>
      </p:sp>
      <p:sp>
        <p:nvSpPr>
          <p:cNvPr id="3" name="Content Placeholder 2">
            <a:extLst>
              <a:ext uri="{FF2B5EF4-FFF2-40B4-BE49-F238E27FC236}">
                <a16:creationId xmlns:a16="http://schemas.microsoft.com/office/drawing/2014/main" id="{D8824D81-9F1D-8BD9-DD13-47BECA52CE9A}"/>
              </a:ext>
            </a:extLst>
          </p:cNvPr>
          <p:cNvSpPr>
            <a:spLocks noGrp="1"/>
          </p:cNvSpPr>
          <p:nvPr>
            <p:ph idx="1"/>
          </p:nvPr>
        </p:nvSpPr>
        <p:spPr>
          <a:xfrm>
            <a:off x="2304046" y="1686282"/>
            <a:ext cx="7166811" cy="4430796"/>
          </a:xfrm>
        </p:spPr>
        <p:txBody>
          <a:bodyPr>
            <a:normAutofit/>
          </a:bodyPr>
          <a:lstStyle/>
          <a:p>
            <a:pPr marL="0" indent="0">
              <a:buNone/>
            </a:pPr>
            <a:endParaRPr lang="en-US" dirty="0">
              <a:solidFill>
                <a:srgbClr val="354D9B"/>
              </a:solidFill>
            </a:endParaRPr>
          </a:p>
          <a:p>
            <a:r>
              <a:rPr lang="en-US" dirty="0">
                <a:solidFill>
                  <a:srgbClr val="354D9B"/>
                </a:solidFill>
              </a:rPr>
              <a:t>Dataset title: Explore the shore example</a:t>
            </a:r>
          </a:p>
          <a:p>
            <a:r>
              <a:rPr lang="en-US" dirty="0">
                <a:solidFill>
                  <a:srgbClr val="354D9B"/>
                </a:solidFill>
              </a:rPr>
              <a:t>Geographical coverage: Ireland</a:t>
            </a:r>
          </a:p>
          <a:p>
            <a:r>
              <a:rPr lang="en-US" dirty="0">
                <a:solidFill>
                  <a:srgbClr val="354D9B"/>
                </a:solidFill>
              </a:rPr>
              <a:t>Parameters: Abundance</a:t>
            </a:r>
          </a:p>
          <a:p>
            <a:r>
              <a:rPr lang="en-US" dirty="0">
                <a:solidFill>
                  <a:srgbClr val="354D9B"/>
                </a:solidFill>
              </a:rPr>
              <a:t>Taxonomic coverage: Mammalia</a:t>
            </a:r>
          </a:p>
          <a:p>
            <a:r>
              <a:rPr lang="en-US" dirty="0">
                <a:solidFill>
                  <a:srgbClr val="354D9B"/>
                </a:solidFill>
              </a:rPr>
              <a:t>Citation: Fern</a:t>
            </a:r>
            <a:r>
              <a:rPr lang="es-MX" dirty="0">
                <a:solidFill>
                  <a:srgbClr val="354D9B"/>
                </a:solidFill>
              </a:rPr>
              <a:t>á</a:t>
            </a:r>
            <a:r>
              <a:rPr lang="en-US" dirty="0">
                <a:solidFill>
                  <a:srgbClr val="354D9B"/>
                </a:solidFill>
              </a:rPr>
              <a:t>ndez S.; M</a:t>
            </a:r>
            <a:r>
              <a:rPr lang="es-MX" dirty="0">
                <a:solidFill>
                  <a:srgbClr val="354D9B"/>
                </a:solidFill>
              </a:rPr>
              <a:t>á</a:t>
            </a:r>
            <a:r>
              <a:rPr lang="en-US" dirty="0">
                <a:solidFill>
                  <a:srgbClr val="354D9B"/>
                </a:solidFill>
              </a:rPr>
              <a:t>rquez L.; Flanders Marine Institute (VLIZ), Belgium; (2022): Explore the shore example. https://doi.org/10.xxxxx/xxx</a:t>
            </a:r>
          </a:p>
        </p:txBody>
      </p:sp>
      <p:sp>
        <p:nvSpPr>
          <p:cNvPr id="5" name="TextBox 4">
            <a:extLst>
              <a:ext uri="{FF2B5EF4-FFF2-40B4-BE49-F238E27FC236}">
                <a16:creationId xmlns:a16="http://schemas.microsoft.com/office/drawing/2014/main" id="{080A5B13-9DF4-7F4E-615E-910A8830AB5B}"/>
              </a:ext>
            </a:extLst>
          </p:cNvPr>
          <p:cNvSpPr txBox="1"/>
          <p:nvPr/>
        </p:nvSpPr>
        <p:spPr>
          <a:xfrm>
            <a:off x="9723529" y="0"/>
            <a:ext cx="2284600" cy="261610"/>
          </a:xfrm>
          <a:prstGeom prst="rect">
            <a:avLst/>
          </a:prstGeom>
          <a:noFill/>
        </p:spPr>
        <p:txBody>
          <a:bodyPr wrap="none" rtlCol="0">
            <a:spAutoFit/>
          </a:bodyPr>
          <a:lstStyle/>
          <a:p>
            <a:r>
              <a:rPr lang="en-US" sz="1100" dirty="0"/>
              <a:t>Derived from </a:t>
            </a:r>
            <a:r>
              <a:rPr lang="en-US" sz="1100" dirty="0">
                <a:hlinkClick r:id="rId4"/>
              </a:rPr>
              <a:t>Laurent/</a:t>
            </a:r>
            <a:r>
              <a:rPr lang="en-US" sz="1100" dirty="0" err="1">
                <a:hlinkClick r:id="rId4"/>
              </a:rPr>
              <a:t>ommag</a:t>
            </a:r>
            <a:r>
              <a:rPr lang="en-US" sz="1100" dirty="0"/>
              <a:t>/ CCBY</a:t>
            </a:r>
          </a:p>
        </p:txBody>
      </p:sp>
      <p:pic>
        <p:nvPicPr>
          <p:cNvPr id="6" name="Picture 5">
            <a:extLst>
              <a:ext uri="{FF2B5EF4-FFF2-40B4-BE49-F238E27FC236}">
                <a16:creationId xmlns:a16="http://schemas.microsoft.com/office/drawing/2014/main" id="{5BCDF0A6-2AFF-10C7-BEAF-B40B89A2D309}"/>
              </a:ext>
            </a:extLst>
          </p:cNvPr>
          <p:cNvPicPr>
            <a:picLocks noChangeAspect="1"/>
          </p:cNvPicPr>
          <p:nvPr/>
        </p:nvPicPr>
        <p:blipFill>
          <a:blip r:embed="rId5"/>
          <a:stretch>
            <a:fillRect/>
          </a:stretch>
        </p:blipFill>
        <p:spPr>
          <a:xfrm rot="324068">
            <a:off x="9088895" y="6049160"/>
            <a:ext cx="2877313" cy="1027612"/>
          </a:xfrm>
          <a:prstGeom prst="rect">
            <a:avLst/>
          </a:prstGeom>
        </p:spPr>
      </p:pic>
      <p:sp>
        <p:nvSpPr>
          <p:cNvPr id="7" name="TextBox 6">
            <a:extLst>
              <a:ext uri="{FF2B5EF4-FFF2-40B4-BE49-F238E27FC236}">
                <a16:creationId xmlns:a16="http://schemas.microsoft.com/office/drawing/2014/main" id="{FC907965-8817-A88C-AF64-1191DD9203FB}"/>
              </a:ext>
            </a:extLst>
          </p:cNvPr>
          <p:cNvSpPr txBox="1"/>
          <p:nvPr/>
        </p:nvSpPr>
        <p:spPr>
          <a:xfrm>
            <a:off x="9937857" y="5735883"/>
            <a:ext cx="2254143" cy="261610"/>
          </a:xfrm>
          <a:prstGeom prst="rect">
            <a:avLst/>
          </a:prstGeom>
          <a:noFill/>
        </p:spPr>
        <p:txBody>
          <a:bodyPr wrap="none" rtlCol="0">
            <a:spAutoFit/>
          </a:bodyPr>
          <a:lstStyle/>
          <a:p>
            <a:r>
              <a:rPr lang="en-US" sz="1100" dirty="0"/>
              <a:t>Derived from </a:t>
            </a:r>
            <a:r>
              <a:rPr lang="en-US" sz="1100" dirty="0">
                <a:hlinkClick r:id="rId6"/>
              </a:rPr>
              <a:t>Charles J. Sharp</a:t>
            </a:r>
            <a:r>
              <a:rPr lang="en-US" sz="1100" dirty="0"/>
              <a:t>/ CCBY</a:t>
            </a:r>
          </a:p>
        </p:txBody>
      </p:sp>
      <p:pic>
        <p:nvPicPr>
          <p:cNvPr id="8" name="Picture 7">
            <a:extLst>
              <a:ext uri="{FF2B5EF4-FFF2-40B4-BE49-F238E27FC236}">
                <a16:creationId xmlns:a16="http://schemas.microsoft.com/office/drawing/2014/main" id="{6F83406C-38FC-C3BC-8BEF-536102FAE880}"/>
              </a:ext>
            </a:extLst>
          </p:cNvPr>
          <p:cNvPicPr>
            <a:picLocks noChangeAspect="1"/>
          </p:cNvPicPr>
          <p:nvPr/>
        </p:nvPicPr>
        <p:blipFill>
          <a:blip r:embed="rId7"/>
          <a:stretch>
            <a:fillRect/>
          </a:stretch>
        </p:blipFill>
        <p:spPr>
          <a:xfrm>
            <a:off x="8490991" y="395440"/>
            <a:ext cx="3600953" cy="1933845"/>
          </a:xfrm>
          <a:prstGeom prst="rect">
            <a:avLst/>
          </a:prstGeom>
        </p:spPr>
      </p:pic>
    </p:spTree>
    <p:extLst>
      <p:ext uri="{BB962C8B-B14F-4D97-AF65-F5344CB8AC3E}">
        <p14:creationId xmlns:p14="http://schemas.microsoft.com/office/powerpoint/2010/main" val="232282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239812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1046162"/>
            <a:ext cx="10515600" cy="1325563"/>
          </a:xfrm>
        </p:spPr>
        <p:txBody>
          <a:bodyPr/>
          <a:lstStyle/>
          <a:p>
            <a:r>
              <a:rPr lang="en-US" b="1" dirty="0">
                <a:solidFill>
                  <a:srgbClr val="354D9B"/>
                </a:solidFill>
              </a:rPr>
              <a:t>Exercises part A – 10 min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2266015"/>
            <a:ext cx="10515600" cy="4351338"/>
          </a:xfrm>
        </p:spPr>
        <p:txBody>
          <a:bodyPr/>
          <a:lstStyle/>
          <a:p>
            <a:pPr marL="742950" indent="-742950">
              <a:buFont typeface="+mj-lt"/>
              <a:buAutoNum type="arabicPeriod"/>
            </a:pPr>
            <a:r>
              <a:rPr lang="en-US" sz="3600" dirty="0">
                <a:solidFill>
                  <a:srgbClr val="354D9B"/>
                </a:solidFill>
              </a:rPr>
              <a:t> Open the file and look at the scope of the data, something strange with the site names? *use unique() </a:t>
            </a:r>
          </a:p>
          <a:p>
            <a:pPr marL="742950" indent="-742950">
              <a:buFont typeface="+mj-lt"/>
              <a:buAutoNum type="arabicPeriod"/>
            </a:pPr>
            <a:r>
              <a:rPr lang="en-US" sz="3600" dirty="0">
                <a:solidFill>
                  <a:srgbClr val="354D9B"/>
                </a:solidFill>
              </a:rPr>
              <a:t> Identify mistyping errors in the site names and correct them *use </a:t>
            </a:r>
            <a:r>
              <a:rPr lang="en-US" sz="3600" dirty="0" err="1">
                <a:solidFill>
                  <a:srgbClr val="354D9B"/>
                </a:solidFill>
              </a:rPr>
              <a:t>str_replace</a:t>
            </a:r>
            <a:r>
              <a:rPr lang="en-US" sz="3600" dirty="0">
                <a:solidFill>
                  <a:srgbClr val="354D9B"/>
                </a:solidFill>
              </a:rPr>
              <a:t>()</a:t>
            </a:r>
          </a:p>
          <a:p>
            <a:pPr marL="742950" indent="-742950">
              <a:buFont typeface="+mj-lt"/>
              <a:buAutoNum type="arabicPeriod"/>
            </a:pPr>
            <a:r>
              <a:rPr lang="en-US" sz="3600" dirty="0">
                <a:solidFill>
                  <a:srgbClr val="354D9B"/>
                </a:solidFill>
              </a:rPr>
              <a:t> Delete special characters and spaces from the data *use </a:t>
            </a:r>
            <a:r>
              <a:rPr lang="en-US" sz="3600" dirty="0" err="1">
                <a:solidFill>
                  <a:srgbClr val="354D9B"/>
                </a:solidFill>
              </a:rPr>
              <a:t>str_replace</a:t>
            </a:r>
            <a:r>
              <a:rPr lang="en-US" sz="3600" dirty="0">
                <a:solidFill>
                  <a:srgbClr val="354D9B"/>
                </a:solidFill>
              </a:rPr>
              <a:t>()</a:t>
            </a:r>
          </a:p>
          <a:p>
            <a:endParaRPr lang="en-US" sz="3600" dirty="0">
              <a:solidFill>
                <a:srgbClr val="354D9B"/>
              </a:solidFill>
            </a:endParaRPr>
          </a:p>
          <a:p>
            <a:pPr marL="514350" indent="-514350">
              <a:buFont typeface="+mj-lt"/>
              <a:buAutoNum type="arabicPeriod"/>
            </a:pPr>
            <a:endParaRPr lang="en-US" sz="3600" dirty="0">
              <a:solidFill>
                <a:srgbClr val="354D9B"/>
              </a:solidFill>
            </a:endParaRPr>
          </a:p>
          <a:p>
            <a:pPr marL="514350" indent="-514350">
              <a:buFont typeface="+mj-lt"/>
              <a:buAutoNum type="arabicPeriod"/>
            </a:pPr>
            <a:endParaRPr lang="en-US" dirty="0">
              <a:solidFill>
                <a:srgbClr val="354D9B"/>
              </a:solidFill>
            </a:endParaRPr>
          </a:p>
        </p:txBody>
      </p:sp>
    </p:spTree>
    <p:extLst>
      <p:ext uri="{BB962C8B-B14F-4D97-AF65-F5344CB8AC3E}">
        <p14:creationId xmlns:p14="http://schemas.microsoft.com/office/powerpoint/2010/main" val="210138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Key R functions to use in data </a:t>
            </a:r>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3948112" y="2304233"/>
            <a:ext cx="4295775" cy="4351338"/>
          </a:xfrm>
        </p:spPr>
        <p:txBody>
          <a:bodyPr/>
          <a:lstStyle/>
          <a:p>
            <a:pPr lvl="1"/>
            <a:r>
              <a:rPr lang="en-US" sz="3200" dirty="0">
                <a:solidFill>
                  <a:srgbClr val="354D9B"/>
                </a:solidFill>
              </a:rPr>
              <a:t>%&gt;%</a:t>
            </a:r>
          </a:p>
          <a:p>
            <a:pPr lvl="1"/>
            <a:endParaRPr lang="en-US" sz="3200" dirty="0">
              <a:solidFill>
                <a:srgbClr val="354D9B"/>
              </a:solidFill>
            </a:endParaRPr>
          </a:p>
          <a:p>
            <a:pPr lvl="1"/>
            <a:r>
              <a:rPr lang="en-US" sz="3200" dirty="0">
                <a:solidFill>
                  <a:srgbClr val="354D9B"/>
                </a:solidFill>
              </a:rPr>
              <a:t>select()</a:t>
            </a:r>
          </a:p>
          <a:p>
            <a:pPr lvl="1"/>
            <a:r>
              <a:rPr lang="en-US" sz="3200" dirty="0">
                <a:solidFill>
                  <a:srgbClr val="354D9B"/>
                </a:solidFill>
              </a:rPr>
              <a:t>filter()</a:t>
            </a:r>
          </a:p>
          <a:p>
            <a:pPr lvl="1"/>
            <a:r>
              <a:rPr lang="en-US" sz="3200" dirty="0">
                <a:solidFill>
                  <a:srgbClr val="354D9B"/>
                </a:solidFill>
              </a:rPr>
              <a:t>mutate()</a:t>
            </a:r>
          </a:p>
          <a:p>
            <a:pPr lvl="1"/>
            <a:r>
              <a:rPr lang="en-US" sz="3200" dirty="0">
                <a:solidFill>
                  <a:srgbClr val="354D9B"/>
                </a:solidFill>
              </a:rPr>
              <a:t>transmute()</a:t>
            </a:r>
          </a:p>
          <a:p>
            <a:pPr lvl="1"/>
            <a:endParaRPr lang="en-US" sz="3200" dirty="0">
              <a:solidFill>
                <a:srgbClr val="354D9B"/>
              </a:solidFill>
            </a:endParaRPr>
          </a:p>
        </p:txBody>
      </p:sp>
    </p:spTree>
    <p:extLst>
      <p:ext uri="{BB962C8B-B14F-4D97-AF65-F5344CB8AC3E}">
        <p14:creationId xmlns:p14="http://schemas.microsoft.com/office/powerpoint/2010/main" val="65855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2325347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B – 15 min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742950" indent="-742950">
              <a:buFont typeface="+mj-lt"/>
              <a:buAutoNum type="arabicPeriod"/>
            </a:pPr>
            <a:r>
              <a:rPr lang="en-US" sz="3600" dirty="0">
                <a:solidFill>
                  <a:srgbClr val="354D9B"/>
                </a:solidFill>
              </a:rPr>
              <a:t>Standardize the dates in IS0 8601 standard (YYYY-mm-dd) *use separate() &amp; mutate()</a:t>
            </a:r>
          </a:p>
          <a:p>
            <a:pPr marL="742950" indent="-742950">
              <a:buFont typeface="+mj-lt"/>
              <a:buAutoNum type="arabicPeriod"/>
            </a:pPr>
            <a:r>
              <a:rPr lang="en-US" sz="3600" dirty="0">
                <a:solidFill>
                  <a:srgbClr val="354D9B"/>
                </a:solidFill>
              </a:rPr>
              <a:t>Use pivot function to get your data tidy (one observation per row) *use </a:t>
            </a:r>
            <a:r>
              <a:rPr lang="en-US" sz="3600" dirty="0" err="1">
                <a:solidFill>
                  <a:srgbClr val="354D9B"/>
                </a:solidFill>
              </a:rPr>
              <a:t>pivot_longer</a:t>
            </a:r>
            <a:r>
              <a:rPr lang="en-US" sz="3600" dirty="0">
                <a:solidFill>
                  <a:srgbClr val="354D9B"/>
                </a:solidFill>
              </a:rPr>
              <a:t>()</a:t>
            </a:r>
          </a:p>
          <a:p>
            <a:pPr marL="742950" indent="-742950">
              <a:buFont typeface="+mj-lt"/>
              <a:buAutoNum type="arabicPeriod"/>
            </a:pPr>
            <a:r>
              <a:rPr lang="en-US" sz="3600" dirty="0">
                <a:solidFill>
                  <a:srgbClr val="354D9B"/>
                </a:solidFill>
              </a:rPr>
              <a:t>Drop the unnecessary columns *use select()</a:t>
            </a:r>
          </a:p>
          <a:p>
            <a:pPr marL="514350" indent="-514350">
              <a:buFont typeface="+mj-lt"/>
              <a:buAutoNum type="arabicPeriod" startAt="4"/>
            </a:pPr>
            <a:endParaRPr lang="en-US" dirty="0">
              <a:solidFill>
                <a:srgbClr val="354D9B"/>
              </a:solidFill>
            </a:endParaRPr>
          </a:p>
        </p:txBody>
      </p:sp>
      <p:pic>
        <p:nvPicPr>
          <p:cNvPr id="6" name="Picture 5">
            <a:extLst>
              <a:ext uri="{FF2B5EF4-FFF2-40B4-BE49-F238E27FC236}">
                <a16:creationId xmlns:a16="http://schemas.microsoft.com/office/drawing/2014/main" id="{65C58C97-9BB7-A55B-CEE9-6EFEC9D19B6B}"/>
              </a:ext>
            </a:extLst>
          </p:cNvPr>
          <p:cNvPicPr>
            <a:picLocks noChangeAspect="1"/>
          </p:cNvPicPr>
          <p:nvPr/>
        </p:nvPicPr>
        <p:blipFill rotWithShape="1">
          <a:blip r:embed="rId4"/>
          <a:srcRect t="12670"/>
          <a:stretch/>
        </p:blipFill>
        <p:spPr>
          <a:xfrm>
            <a:off x="8052993" y="4972305"/>
            <a:ext cx="3696216" cy="1480838"/>
          </a:xfrm>
          <a:prstGeom prst="rect">
            <a:avLst/>
          </a:prstGeom>
        </p:spPr>
      </p:pic>
    </p:spTree>
    <p:extLst>
      <p:ext uri="{BB962C8B-B14F-4D97-AF65-F5344CB8AC3E}">
        <p14:creationId xmlns:p14="http://schemas.microsoft.com/office/powerpoint/2010/main" val="49040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Recap </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0" indent="0">
              <a:buNone/>
            </a:pPr>
            <a:r>
              <a:rPr lang="en-US" dirty="0">
                <a:solidFill>
                  <a:srgbClr val="354D9B"/>
                </a:solidFill>
              </a:rPr>
              <a:t>Data cleaning is key before handling, analyzing, etc.</a:t>
            </a:r>
          </a:p>
          <a:p>
            <a:pPr marL="0" indent="0">
              <a:buNone/>
            </a:pPr>
            <a:r>
              <a:rPr lang="en-US" dirty="0">
                <a:solidFill>
                  <a:srgbClr val="354D9B"/>
                </a:solidFill>
              </a:rPr>
              <a:t>Making your data TIDY is a great way to make data interoperable (and to share it with colleagues)</a:t>
            </a:r>
          </a:p>
          <a:p>
            <a:pPr marL="0" indent="0">
              <a:buNone/>
            </a:pPr>
            <a:r>
              <a:rPr lang="en-US" dirty="0">
                <a:solidFill>
                  <a:srgbClr val="354D9B"/>
                </a:solidFill>
              </a:rPr>
              <a:t>In R, </a:t>
            </a:r>
            <a:r>
              <a:rPr lang="en-US" dirty="0" err="1">
                <a:solidFill>
                  <a:srgbClr val="354D9B"/>
                </a:solidFill>
              </a:rPr>
              <a:t>tidyverse</a:t>
            </a:r>
            <a:r>
              <a:rPr lang="en-US" dirty="0">
                <a:solidFill>
                  <a:srgbClr val="354D9B"/>
                </a:solidFill>
              </a:rPr>
              <a:t> is a useful (collection) package to help you handling your data.</a:t>
            </a:r>
          </a:p>
          <a:p>
            <a:pPr marL="0" indent="0">
              <a:buNone/>
            </a:pPr>
            <a:endParaRPr lang="en-US" dirty="0">
              <a:solidFill>
                <a:srgbClr val="354D9B"/>
              </a:solidFill>
            </a:endParaRPr>
          </a:p>
          <a:p>
            <a:pPr marL="0" indent="0">
              <a:buNone/>
            </a:pPr>
            <a:r>
              <a:rPr lang="en-US" dirty="0">
                <a:solidFill>
                  <a:srgbClr val="354D9B"/>
                </a:solidFill>
              </a:rPr>
              <a:t>Upcoming…standardization in biodiversity!</a:t>
            </a:r>
          </a:p>
          <a:p>
            <a:pPr marL="0" indent="0">
              <a:buNone/>
            </a:pPr>
            <a:endParaRPr lang="en-US" dirty="0">
              <a:solidFill>
                <a:srgbClr val="354D9B"/>
              </a:solidFill>
            </a:endParaRPr>
          </a:p>
          <a:p>
            <a:pPr marL="0" indent="0">
              <a:buNone/>
            </a:pPr>
            <a:endParaRPr lang="en-US" dirty="0">
              <a:solidFill>
                <a:srgbClr val="354D9B"/>
              </a:solidFill>
            </a:endParaRPr>
          </a:p>
          <a:p>
            <a:pPr marL="0" indent="0">
              <a:buNone/>
            </a:pPr>
            <a:endParaRPr lang="en-US" dirty="0">
              <a:solidFill>
                <a:srgbClr val="354D9B"/>
              </a:solidFill>
            </a:endParaRPr>
          </a:p>
        </p:txBody>
      </p:sp>
    </p:spTree>
    <p:extLst>
      <p:ext uri="{BB962C8B-B14F-4D97-AF65-F5344CB8AC3E}">
        <p14:creationId xmlns:p14="http://schemas.microsoft.com/office/powerpoint/2010/main" val="292332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Please install… </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0" indent="0">
              <a:buNone/>
            </a:pPr>
            <a:r>
              <a:rPr lang="en-US" dirty="0">
                <a:solidFill>
                  <a:srgbClr val="354D9B"/>
                </a:solidFill>
              </a:rPr>
              <a:t>R packages </a:t>
            </a:r>
            <a:r>
              <a:rPr lang="en-US" b="1" dirty="0">
                <a:solidFill>
                  <a:srgbClr val="354D9B"/>
                </a:solidFill>
              </a:rPr>
              <a:t>mregions2</a:t>
            </a:r>
            <a:r>
              <a:rPr lang="en-US" dirty="0">
                <a:solidFill>
                  <a:srgbClr val="354D9B"/>
                </a:solidFill>
              </a:rPr>
              <a:t> &amp; </a:t>
            </a:r>
            <a:r>
              <a:rPr lang="en-US" b="1" dirty="0" err="1">
                <a:solidFill>
                  <a:srgbClr val="354D9B"/>
                </a:solidFill>
              </a:rPr>
              <a:t>worrms</a:t>
            </a:r>
            <a:r>
              <a:rPr lang="en-US" b="1" dirty="0">
                <a:solidFill>
                  <a:srgbClr val="354D9B"/>
                </a:solidFill>
              </a:rPr>
              <a:t> </a:t>
            </a:r>
          </a:p>
          <a:p>
            <a:pPr marL="0" indent="0">
              <a:buNone/>
            </a:pPr>
            <a:r>
              <a:rPr lang="en-US" dirty="0">
                <a:solidFill>
                  <a:srgbClr val="354D9B"/>
                </a:solidFill>
              </a:rPr>
              <a:t>#RUN</a:t>
            </a:r>
          </a:p>
          <a:p>
            <a:pPr marL="0" indent="0">
              <a:buNone/>
            </a:pPr>
            <a:r>
              <a:rPr lang="en-US" dirty="0" err="1">
                <a:solidFill>
                  <a:srgbClr val="354D9B"/>
                </a:solidFill>
              </a:rPr>
              <a:t>devtools</a:t>
            </a:r>
            <a:r>
              <a:rPr lang="en-US" dirty="0">
                <a:solidFill>
                  <a:srgbClr val="354D9B"/>
                </a:solidFill>
              </a:rPr>
              <a:t>::</a:t>
            </a:r>
            <a:r>
              <a:rPr lang="en-US" dirty="0" err="1">
                <a:solidFill>
                  <a:srgbClr val="354D9B"/>
                </a:solidFill>
              </a:rPr>
              <a:t>install_github</a:t>
            </a:r>
            <a:r>
              <a:rPr lang="en-US" dirty="0">
                <a:solidFill>
                  <a:srgbClr val="354D9B"/>
                </a:solidFill>
              </a:rPr>
              <a:t>("</a:t>
            </a:r>
            <a:r>
              <a:rPr lang="en-US" dirty="0" err="1">
                <a:solidFill>
                  <a:srgbClr val="354D9B"/>
                </a:solidFill>
              </a:rPr>
              <a:t>lifewatch</a:t>
            </a:r>
            <a:r>
              <a:rPr lang="en-US" dirty="0">
                <a:solidFill>
                  <a:srgbClr val="354D9B"/>
                </a:solidFill>
              </a:rPr>
              <a:t>/mregions2", </a:t>
            </a:r>
            <a:r>
              <a:rPr lang="en-US" dirty="0" err="1">
                <a:solidFill>
                  <a:srgbClr val="354D9B"/>
                </a:solidFill>
              </a:rPr>
              <a:t>build_vignettes</a:t>
            </a:r>
            <a:r>
              <a:rPr lang="en-US" dirty="0">
                <a:solidFill>
                  <a:srgbClr val="354D9B"/>
                </a:solidFill>
              </a:rPr>
              <a:t> = TRUE)</a:t>
            </a:r>
          </a:p>
          <a:p>
            <a:pPr marL="0" indent="0">
              <a:buNone/>
            </a:pPr>
            <a:endParaRPr lang="en-US" dirty="0">
              <a:solidFill>
                <a:srgbClr val="354D9B"/>
              </a:solidFill>
            </a:endParaRPr>
          </a:p>
          <a:p>
            <a:pPr marL="0" indent="0">
              <a:buNone/>
            </a:pPr>
            <a:r>
              <a:rPr lang="en-US" dirty="0" err="1">
                <a:solidFill>
                  <a:srgbClr val="354D9B"/>
                </a:solidFill>
              </a:rPr>
              <a:t>install.packages</a:t>
            </a:r>
            <a:r>
              <a:rPr lang="en-US" dirty="0">
                <a:solidFill>
                  <a:srgbClr val="354D9B"/>
                </a:solidFill>
              </a:rPr>
              <a:t>("</a:t>
            </a:r>
            <a:r>
              <a:rPr lang="en-US" dirty="0" err="1">
                <a:solidFill>
                  <a:srgbClr val="354D9B"/>
                </a:solidFill>
              </a:rPr>
              <a:t>worrms</a:t>
            </a:r>
            <a:r>
              <a:rPr lang="en-US" dirty="0">
                <a:solidFill>
                  <a:srgbClr val="354D9B"/>
                </a:solidFill>
              </a:rPr>
              <a:t>")</a:t>
            </a:r>
          </a:p>
          <a:p>
            <a:pPr marL="0" indent="0">
              <a:buNone/>
            </a:pPr>
            <a:endParaRPr lang="en-US" dirty="0">
              <a:solidFill>
                <a:srgbClr val="354D9B"/>
              </a:solidFill>
            </a:endParaRPr>
          </a:p>
          <a:p>
            <a:pPr marL="0" indent="0">
              <a:buNone/>
            </a:pPr>
            <a:endParaRPr lang="en-US" dirty="0">
              <a:solidFill>
                <a:srgbClr val="354D9B"/>
              </a:solidFill>
            </a:endParaRPr>
          </a:p>
          <a:p>
            <a:pPr marL="0" indent="0">
              <a:buNone/>
            </a:pPr>
            <a:endParaRPr lang="en-US" dirty="0">
              <a:solidFill>
                <a:srgbClr val="354D9B"/>
              </a:solidFill>
            </a:endParaRPr>
          </a:p>
          <a:p>
            <a:pPr marL="0" indent="0">
              <a:buNone/>
            </a:pPr>
            <a:endParaRPr lang="en-US" dirty="0">
              <a:solidFill>
                <a:srgbClr val="354D9B"/>
              </a:solidFill>
            </a:endParaRPr>
          </a:p>
          <a:p>
            <a:pPr marL="0" indent="0">
              <a:buNone/>
            </a:pPr>
            <a:endParaRPr lang="en-US" dirty="0">
              <a:solidFill>
                <a:srgbClr val="354D9B"/>
              </a:solidFill>
            </a:endParaRPr>
          </a:p>
        </p:txBody>
      </p:sp>
    </p:spTree>
    <p:extLst>
      <p:ext uri="{BB962C8B-B14F-4D97-AF65-F5344CB8AC3E}">
        <p14:creationId xmlns:p14="http://schemas.microsoft.com/office/powerpoint/2010/main" val="263311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Lunch</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break</a:t>
            </a:r>
          </a:p>
        </p:txBody>
      </p:sp>
    </p:spTree>
    <p:extLst>
      <p:ext uri="{BB962C8B-B14F-4D97-AF65-F5344CB8AC3E}">
        <p14:creationId xmlns:p14="http://schemas.microsoft.com/office/powerpoint/2010/main" val="343688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5" name="TextBox 4">
            <a:extLst>
              <a:ext uri="{FF2B5EF4-FFF2-40B4-BE49-F238E27FC236}">
                <a16:creationId xmlns:a16="http://schemas.microsoft.com/office/drawing/2014/main" id="{9773B288-F367-4EA2-418B-4755F3475485}"/>
              </a:ext>
            </a:extLst>
          </p:cNvPr>
          <p:cNvSpPr txBox="1"/>
          <p:nvPr/>
        </p:nvSpPr>
        <p:spPr>
          <a:xfrm>
            <a:off x="5871882" y="5994981"/>
            <a:ext cx="5435975" cy="338554"/>
          </a:xfrm>
          <a:prstGeom prst="rect">
            <a:avLst/>
          </a:prstGeom>
          <a:noFill/>
        </p:spPr>
        <p:txBody>
          <a:bodyPr wrap="none" rtlCol="0">
            <a:spAutoFit/>
          </a:bodyPr>
          <a:lstStyle/>
          <a:p>
            <a:r>
              <a:rPr lang="en-US" sz="1600" dirty="0">
                <a:hlinkClick r:id="rId4"/>
              </a:rPr>
              <a:t>The World's Strangest Scientific Names| Smithsonian Magazine</a:t>
            </a:r>
            <a:endParaRPr lang="en-US" sz="1600" dirty="0"/>
          </a:p>
        </p:txBody>
      </p:sp>
      <p:sp>
        <p:nvSpPr>
          <p:cNvPr id="7" name="TextBox 6">
            <a:extLst>
              <a:ext uri="{FF2B5EF4-FFF2-40B4-BE49-F238E27FC236}">
                <a16:creationId xmlns:a16="http://schemas.microsoft.com/office/drawing/2014/main" id="{E8EB4936-82C2-3D86-DBF7-3139718F1909}"/>
              </a:ext>
            </a:extLst>
          </p:cNvPr>
          <p:cNvSpPr txBox="1"/>
          <p:nvPr/>
        </p:nvSpPr>
        <p:spPr>
          <a:xfrm>
            <a:off x="5123918" y="5188541"/>
            <a:ext cx="1765740" cy="369332"/>
          </a:xfrm>
          <a:prstGeom prst="rect">
            <a:avLst/>
          </a:prstGeom>
          <a:noFill/>
        </p:spPr>
        <p:txBody>
          <a:bodyPr wrap="none" rtlCol="0">
            <a:spAutoFit/>
          </a:bodyPr>
          <a:lstStyle/>
          <a:p>
            <a:r>
              <a:rPr lang="en-US" b="1" i="1" dirty="0" err="1">
                <a:solidFill>
                  <a:srgbClr val="232629"/>
                </a:solidFill>
                <a:effectLst/>
                <a:latin typeface="-apple-system"/>
              </a:rPr>
              <a:t>Orestias</a:t>
            </a:r>
            <a:r>
              <a:rPr lang="en-US" b="1" i="1" dirty="0">
                <a:solidFill>
                  <a:srgbClr val="232629"/>
                </a:solidFill>
                <a:effectLst/>
                <a:latin typeface="-apple-system"/>
              </a:rPr>
              <a:t> elegans</a:t>
            </a:r>
            <a:endParaRPr lang="en-US" b="1" dirty="0"/>
          </a:p>
        </p:txBody>
      </p:sp>
      <p:grpSp>
        <p:nvGrpSpPr>
          <p:cNvPr id="18" name="Group 17">
            <a:extLst>
              <a:ext uri="{FF2B5EF4-FFF2-40B4-BE49-F238E27FC236}">
                <a16:creationId xmlns:a16="http://schemas.microsoft.com/office/drawing/2014/main" id="{FA4670D5-0193-2B03-D0A1-65A9D7CCD2BC}"/>
              </a:ext>
            </a:extLst>
          </p:cNvPr>
          <p:cNvGrpSpPr/>
          <p:nvPr/>
        </p:nvGrpSpPr>
        <p:grpSpPr>
          <a:xfrm>
            <a:off x="838200" y="2289642"/>
            <a:ext cx="4540628" cy="2383322"/>
            <a:chOff x="838200" y="2289642"/>
            <a:chExt cx="4540628" cy="2383322"/>
          </a:xfrm>
        </p:grpSpPr>
        <p:pic>
          <p:nvPicPr>
            <p:cNvPr id="1028" name="Picture 4" descr="It Rains Fishes - Species Description">
              <a:extLst>
                <a:ext uri="{FF2B5EF4-FFF2-40B4-BE49-F238E27FC236}">
                  <a16:creationId xmlns:a16="http://schemas.microsoft.com/office/drawing/2014/main" id="{68319B3F-9E50-46FA-0D7A-D548EF04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89642"/>
              <a:ext cx="4540628" cy="21217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4D20A7F-2FEE-AA4F-4316-4A71D1E388EB}"/>
                </a:ext>
              </a:extLst>
            </p:cNvPr>
            <p:cNvSpPr txBox="1"/>
            <p:nvPr/>
          </p:nvSpPr>
          <p:spPr>
            <a:xfrm>
              <a:off x="2371233" y="4411354"/>
              <a:ext cx="1269899" cy="261610"/>
            </a:xfrm>
            <a:prstGeom prst="rect">
              <a:avLst/>
            </a:prstGeom>
            <a:noFill/>
          </p:spPr>
          <p:txBody>
            <a:bodyPr wrap="none" rtlCol="0">
              <a:spAutoFit/>
            </a:bodyPr>
            <a:lstStyle/>
            <a:p>
              <a:r>
                <a:rPr lang="en-US" sz="1100" dirty="0"/>
                <a:t>By </a:t>
              </a:r>
              <a:r>
                <a:rPr lang="en-US" sz="1100" dirty="0">
                  <a:hlinkClick r:id="rId6"/>
                </a:rPr>
                <a:t>S. Garman 1895</a:t>
              </a:r>
              <a:endParaRPr lang="en-US" sz="1100" dirty="0"/>
            </a:p>
          </p:txBody>
        </p:sp>
      </p:grpSp>
      <p:grpSp>
        <p:nvGrpSpPr>
          <p:cNvPr id="19" name="Group 18">
            <a:extLst>
              <a:ext uri="{FF2B5EF4-FFF2-40B4-BE49-F238E27FC236}">
                <a16:creationId xmlns:a16="http://schemas.microsoft.com/office/drawing/2014/main" id="{9DD187C5-D5AA-375A-91F5-1A45E60FF125}"/>
              </a:ext>
            </a:extLst>
          </p:cNvPr>
          <p:cNvGrpSpPr/>
          <p:nvPr/>
        </p:nvGrpSpPr>
        <p:grpSpPr>
          <a:xfrm>
            <a:off x="7375489" y="1906526"/>
            <a:ext cx="3741129" cy="3118446"/>
            <a:chOff x="7375489" y="1906526"/>
            <a:chExt cx="3741129" cy="3118446"/>
          </a:xfrm>
        </p:grpSpPr>
        <p:pic>
          <p:nvPicPr>
            <p:cNvPr id="1026" name="Picture 2">
              <a:extLst>
                <a:ext uri="{FF2B5EF4-FFF2-40B4-BE49-F238E27FC236}">
                  <a16:creationId xmlns:a16="http://schemas.microsoft.com/office/drawing/2014/main" id="{861E4C76-3BAF-B565-FABF-B22B2DAB85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89" y="1906526"/>
              <a:ext cx="3741129" cy="28645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08DEF66-AEB7-638C-92AD-EE5A422A32AC}"/>
                </a:ext>
              </a:extLst>
            </p:cNvPr>
            <p:cNvSpPr txBox="1"/>
            <p:nvPr/>
          </p:nvSpPr>
          <p:spPr>
            <a:xfrm>
              <a:off x="8292524" y="4771056"/>
              <a:ext cx="2113079" cy="253916"/>
            </a:xfrm>
            <a:prstGeom prst="rect">
              <a:avLst/>
            </a:prstGeom>
            <a:noFill/>
          </p:spPr>
          <p:txBody>
            <a:bodyPr wrap="none" rtlCol="0">
              <a:spAutoFit/>
            </a:bodyPr>
            <a:lstStyle/>
            <a:p>
              <a:r>
                <a:rPr lang="en-US" sz="1050" dirty="0"/>
                <a:t>By </a:t>
              </a:r>
              <a:r>
                <a:rPr lang="en-US" sz="1050" dirty="0" err="1">
                  <a:hlinkClick r:id="rId8"/>
                </a:rPr>
                <a:t>Margonska</a:t>
              </a:r>
              <a:r>
                <a:rPr lang="en-US" sz="1050" dirty="0">
                  <a:hlinkClick r:id="rId8"/>
                </a:rPr>
                <a:t> and </a:t>
              </a:r>
              <a:r>
                <a:rPr lang="en-US" sz="1050" dirty="0" err="1">
                  <a:hlinkClick r:id="rId8"/>
                </a:rPr>
                <a:t>Szlachetko</a:t>
              </a:r>
              <a:r>
                <a:rPr lang="en-US" sz="1050" dirty="0">
                  <a:hlinkClick r:id="rId8"/>
                </a:rPr>
                <a:t> 2005</a:t>
              </a:r>
              <a:endParaRPr lang="en-US" sz="1050" dirty="0"/>
            </a:p>
          </p:txBody>
        </p:sp>
      </p:grpSp>
    </p:spTree>
    <p:extLst>
      <p:ext uri="{BB962C8B-B14F-4D97-AF65-F5344CB8AC3E}">
        <p14:creationId xmlns:p14="http://schemas.microsoft.com/office/powerpoint/2010/main" val="37034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D669A-69AB-48E8-294B-9B3C149D5DB4}"/>
              </a:ext>
            </a:extLst>
          </p:cNvPr>
          <p:cNvSpPr>
            <a:spLocks noGrp="1"/>
          </p:cNvSpPr>
          <p:nvPr>
            <p:ph type="title"/>
          </p:nvPr>
        </p:nvSpPr>
        <p:spPr>
          <a:xfrm>
            <a:off x="838200" y="365125"/>
            <a:ext cx="10515600" cy="1325563"/>
          </a:xfrm>
        </p:spPr>
        <p:txBody>
          <a:bodyPr/>
          <a:lstStyle/>
          <a:p>
            <a:r>
              <a:rPr lang="en-US" b="1" dirty="0">
                <a:solidFill>
                  <a:srgbClr val="354D9B"/>
                </a:solidFill>
              </a:rPr>
              <a:t>What we will learn in this session</a:t>
            </a:r>
          </a:p>
        </p:txBody>
      </p:sp>
      <p:sp>
        <p:nvSpPr>
          <p:cNvPr id="6" name="TextBox 5">
            <a:extLst>
              <a:ext uri="{FF2B5EF4-FFF2-40B4-BE49-F238E27FC236}">
                <a16:creationId xmlns:a16="http://schemas.microsoft.com/office/drawing/2014/main" id="{2A6281DD-025A-4B83-016B-6FE3EDABB5C0}"/>
              </a:ext>
            </a:extLst>
          </p:cNvPr>
          <p:cNvSpPr txBox="1"/>
          <p:nvPr/>
        </p:nvSpPr>
        <p:spPr>
          <a:xfrm>
            <a:off x="1670670" y="2384981"/>
            <a:ext cx="8755089" cy="1846659"/>
          </a:xfrm>
          <a:prstGeom prst="rect">
            <a:avLst/>
          </a:prstGeom>
          <a:noFill/>
        </p:spPr>
        <p:txBody>
          <a:bodyPr wrap="none" rtlCol="0">
            <a:spAutoFit/>
          </a:bodyPr>
          <a:lstStyle/>
          <a:p>
            <a:pPr marL="285750" indent="-285750">
              <a:buFont typeface="Arial" panose="020B0604020202020204" pitchFamily="34" charset="0"/>
              <a:buChar char="•"/>
            </a:pPr>
            <a:r>
              <a:rPr lang="en-US" sz="3200" dirty="0">
                <a:solidFill>
                  <a:srgbClr val="354D9B"/>
                </a:solidFill>
              </a:rPr>
              <a:t>Importance of clean data </a:t>
            </a:r>
          </a:p>
          <a:p>
            <a:pPr marL="285750" indent="-285750">
              <a:buFont typeface="Arial" panose="020B0604020202020204" pitchFamily="34" charset="0"/>
              <a:buChar char="•"/>
            </a:pPr>
            <a:r>
              <a:rPr lang="en-US" sz="3200" dirty="0">
                <a:solidFill>
                  <a:srgbClr val="354D9B"/>
                </a:solidFill>
              </a:rPr>
              <a:t>Intro to standards in biodiversity &amp; its importance</a:t>
            </a:r>
          </a:p>
          <a:p>
            <a:pPr marL="285750" indent="-285750">
              <a:buFont typeface="Arial" panose="020B0604020202020204" pitchFamily="34" charset="0"/>
              <a:buChar char="•"/>
            </a:pPr>
            <a:r>
              <a:rPr lang="en-US" sz="3200" dirty="0">
                <a:solidFill>
                  <a:srgbClr val="354D9B"/>
                </a:solidFill>
              </a:rPr>
              <a:t>Exercises!</a:t>
            </a:r>
          </a:p>
          <a:p>
            <a:pPr marL="285750" indent="-285750">
              <a:buFont typeface="Arial" panose="020B0604020202020204" pitchFamily="34" charset="0"/>
              <a:buChar char="•"/>
            </a:pPr>
            <a:endParaRPr lang="en-US" dirty="0">
              <a:solidFill>
                <a:srgbClr val="354D9B"/>
              </a:solidFill>
            </a:endParaRPr>
          </a:p>
        </p:txBody>
      </p:sp>
    </p:spTree>
    <p:extLst>
      <p:ext uri="{BB962C8B-B14F-4D97-AF65-F5344CB8AC3E}">
        <p14:creationId xmlns:p14="http://schemas.microsoft.com/office/powerpoint/2010/main" val="1208852127"/>
      </p:ext>
    </p:extLst>
  </p:cSld>
  <p:clrMapOvr>
    <a:masterClrMapping/>
  </p:clrMapOvr>
  <mc:AlternateContent xmlns:mc="http://schemas.openxmlformats.org/markup-compatibility/2006" xmlns:p14="http://schemas.microsoft.com/office/powerpoint/2010/main">
    <mc:Choice Requires="p14">
      <p:transition spd="slow" p14:dur="2000" advTm="8824"/>
    </mc:Choice>
    <mc:Fallback xmlns="">
      <p:transition spd="slow" advTm="88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7" name="TextBox 6">
            <a:extLst>
              <a:ext uri="{FF2B5EF4-FFF2-40B4-BE49-F238E27FC236}">
                <a16:creationId xmlns:a16="http://schemas.microsoft.com/office/drawing/2014/main" id="{E8EB4936-82C2-3D86-DBF7-3139718F1909}"/>
              </a:ext>
            </a:extLst>
          </p:cNvPr>
          <p:cNvSpPr txBox="1"/>
          <p:nvPr/>
        </p:nvSpPr>
        <p:spPr>
          <a:xfrm>
            <a:off x="1136049" y="4892432"/>
            <a:ext cx="3509743" cy="369332"/>
          </a:xfrm>
          <a:prstGeom prst="rect">
            <a:avLst/>
          </a:prstGeom>
          <a:noFill/>
        </p:spPr>
        <p:txBody>
          <a:bodyPr wrap="none" rtlCol="0">
            <a:spAutoFit/>
          </a:bodyPr>
          <a:lstStyle/>
          <a:p>
            <a:r>
              <a:rPr lang="en-US" i="1" dirty="0"/>
              <a:t>Tursiops </a:t>
            </a:r>
            <a:r>
              <a:rPr lang="en-US" i="1" dirty="0" err="1"/>
              <a:t>truncantus</a:t>
            </a:r>
            <a:r>
              <a:rPr lang="en-US" i="1" dirty="0"/>
              <a:t> </a:t>
            </a:r>
            <a:r>
              <a:rPr lang="en-US" dirty="0"/>
              <a:t>Montagu, 1821</a:t>
            </a:r>
          </a:p>
        </p:txBody>
      </p:sp>
      <p:sp>
        <p:nvSpPr>
          <p:cNvPr id="3" name="TextBox 2">
            <a:extLst>
              <a:ext uri="{FF2B5EF4-FFF2-40B4-BE49-F238E27FC236}">
                <a16:creationId xmlns:a16="http://schemas.microsoft.com/office/drawing/2014/main" id="{7E069150-A559-0238-255B-E69D1C308E5E}"/>
              </a:ext>
            </a:extLst>
          </p:cNvPr>
          <p:cNvSpPr txBox="1"/>
          <p:nvPr/>
        </p:nvSpPr>
        <p:spPr>
          <a:xfrm>
            <a:off x="7111871" y="4898014"/>
            <a:ext cx="3639138" cy="369332"/>
          </a:xfrm>
          <a:prstGeom prst="rect">
            <a:avLst/>
          </a:prstGeom>
          <a:noFill/>
        </p:spPr>
        <p:txBody>
          <a:bodyPr wrap="none" rtlCol="0">
            <a:spAutoFit/>
          </a:bodyPr>
          <a:lstStyle/>
          <a:p>
            <a:r>
              <a:rPr lang="en-US" i="1" dirty="0"/>
              <a:t>Tursiops </a:t>
            </a:r>
            <a:r>
              <a:rPr lang="en-US" i="1" dirty="0" err="1"/>
              <a:t>truncantus</a:t>
            </a:r>
            <a:r>
              <a:rPr lang="en-US" i="1" dirty="0"/>
              <a:t> </a:t>
            </a:r>
            <a:r>
              <a:rPr lang="en-US" dirty="0"/>
              <a:t>(Montagu, 1821)</a:t>
            </a:r>
          </a:p>
        </p:txBody>
      </p:sp>
      <p:pic>
        <p:nvPicPr>
          <p:cNvPr id="8" name="Picture 7">
            <a:extLst>
              <a:ext uri="{FF2B5EF4-FFF2-40B4-BE49-F238E27FC236}">
                <a16:creationId xmlns:a16="http://schemas.microsoft.com/office/drawing/2014/main" id="{2CF4E94F-A5AE-7795-DF66-34C1F35C975E}"/>
              </a:ext>
            </a:extLst>
          </p:cNvPr>
          <p:cNvPicPr>
            <a:picLocks noChangeAspect="1"/>
          </p:cNvPicPr>
          <p:nvPr/>
        </p:nvPicPr>
        <p:blipFill>
          <a:blip r:embed="rId4"/>
          <a:stretch>
            <a:fillRect/>
          </a:stretch>
        </p:blipFill>
        <p:spPr>
          <a:xfrm>
            <a:off x="1219489" y="5316541"/>
            <a:ext cx="3603720" cy="217394"/>
          </a:xfrm>
          <a:prstGeom prst="rect">
            <a:avLst/>
          </a:prstGeom>
        </p:spPr>
      </p:pic>
      <p:pic>
        <p:nvPicPr>
          <p:cNvPr id="10" name="Picture 9">
            <a:extLst>
              <a:ext uri="{FF2B5EF4-FFF2-40B4-BE49-F238E27FC236}">
                <a16:creationId xmlns:a16="http://schemas.microsoft.com/office/drawing/2014/main" id="{BC0A0232-2FA9-0D0B-FBC3-16437AE77580}"/>
              </a:ext>
            </a:extLst>
          </p:cNvPr>
          <p:cNvPicPr>
            <a:picLocks noChangeAspect="1"/>
          </p:cNvPicPr>
          <p:nvPr/>
        </p:nvPicPr>
        <p:blipFill>
          <a:blip r:embed="rId5"/>
          <a:stretch>
            <a:fillRect/>
          </a:stretch>
        </p:blipFill>
        <p:spPr>
          <a:xfrm>
            <a:off x="7208279" y="5316541"/>
            <a:ext cx="3764232" cy="197174"/>
          </a:xfrm>
          <a:prstGeom prst="rect">
            <a:avLst/>
          </a:prstGeom>
        </p:spPr>
      </p:pic>
      <p:grpSp>
        <p:nvGrpSpPr>
          <p:cNvPr id="17" name="Group 16">
            <a:extLst>
              <a:ext uri="{FF2B5EF4-FFF2-40B4-BE49-F238E27FC236}">
                <a16:creationId xmlns:a16="http://schemas.microsoft.com/office/drawing/2014/main" id="{DD5C5693-D6E6-69C9-40A3-F0F1767671CC}"/>
              </a:ext>
            </a:extLst>
          </p:cNvPr>
          <p:cNvGrpSpPr/>
          <p:nvPr/>
        </p:nvGrpSpPr>
        <p:grpSpPr>
          <a:xfrm>
            <a:off x="1219489" y="2126917"/>
            <a:ext cx="9531520" cy="2329285"/>
            <a:chOff x="1219489" y="2126917"/>
            <a:chExt cx="9531520" cy="2329285"/>
          </a:xfrm>
        </p:grpSpPr>
        <p:sp>
          <p:nvSpPr>
            <p:cNvPr id="11" name="TextBox 10">
              <a:extLst>
                <a:ext uri="{FF2B5EF4-FFF2-40B4-BE49-F238E27FC236}">
                  <a16:creationId xmlns:a16="http://schemas.microsoft.com/office/drawing/2014/main" id="{F04BDE95-AE6E-1C87-A3D0-228EAF936FDE}"/>
                </a:ext>
              </a:extLst>
            </p:cNvPr>
            <p:cNvSpPr txBox="1"/>
            <p:nvPr/>
          </p:nvSpPr>
          <p:spPr>
            <a:xfrm>
              <a:off x="2452027" y="2126917"/>
              <a:ext cx="2188420" cy="253916"/>
            </a:xfrm>
            <a:prstGeom prst="rect">
              <a:avLst/>
            </a:prstGeom>
            <a:noFill/>
          </p:spPr>
          <p:txBody>
            <a:bodyPr wrap="none" rtlCol="0">
              <a:spAutoFit/>
            </a:bodyPr>
            <a:lstStyle/>
            <a:p>
              <a:r>
                <a:rPr lang="en-US" sz="1050" dirty="0"/>
                <a:t>Derived from </a:t>
              </a:r>
              <a:r>
                <a:rPr lang="en-US" sz="1050" dirty="0">
                  <a:hlinkClick r:id="rId6"/>
                </a:rPr>
                <a:t>Laurent/</a:t>
              </a:r>
              <a:r>
                <a:rPr lang="en-US" sz="1050" dirty="0" err="1">
                  <a:hlinkClick r:id="rId6"/>
                </a:rPr>
                <a:t>ommag</a:t>
              </a:r>
              <a:r>
                <a:rPr lang="en-US" sz="1050" dirty="0"/>
                <a:t>/ CCBY</a:t>
              </a:r>
            </a:p>
          </p:txBody>
        </p:sp>
        <p:pic>
          <p:nvPicPr>
            <p:cNvPr id="12" name="Picture 11">
              <a:extLst>
                <a:ext uri="{FF2B5EF4-FFF2-40B4-BE49-F238E27FC236}">
                  <a16:creationId xmlns:a16="http://schemas.microsoft.com/office/drawing/2014/main" id="{91A8D6F2-6D74-19F4-9475-844B4B42E713}"/>
                </a:ext>
              </a:extLst>
            </p:cNvPr>
            <p:cNvPicPr>
              <a:picLocks noChangeAspect="1"/>
            </p:cNvPicPr>
            <p:nvPr/>
          </p:nvPicPr>
          <p:blipFill>
            <a:blip r:embed="rId7"/>
            <a:stretch>
              <a:fillRect/>
            </a:stretch>
          </p:blipFill>
          <p:spPr>
            <a:xfrm>
              <a:off x="1219489" y="2522357"/>
              <a:ext cx="3600953" cy="1933845"/>
            </a:xfrm>
            <a:prstGeom prst="rect">
              <a:avLst/>
            </a:prstGeom>
          </p:spPr>
        </p:pic>
        <p:sp>
          <p:nvSpPr>
            <p:cNvPr id="14" name="TextBox 13">
              <a:extLst>
                <a:ext uri="{FF2B5EF4-FFF2-40B4-BE49-F238E27FC236}">
                  <a16:creationId xmlns:a16="http://schemas.microsoft.com/office/drawing/2014/main" id="{73ECC7B8-995C-5665-FCAA-3DF4E36FD017}"/>
                </a:ext>
              </a:extLst>
            </p:cNvPr>
            <p:cNvSpPr txBox="1"/>
            <p:nvPr/>
          </p:nvSpPr>
          <p:spPr>
            <a:xfrm>
              <a:off x="8382594" y="2126917"/>
              <a:ext cx="2188420" cy="253916"/>
            </a:xfrm>
            <a:prstGeom prst="rect">
              <a:avLst/>
            </a:prstGeom>
            <a:noFill/>
          </p:spPr>
          <p:txBody>
            <a:bodyPr wrap="none" rtlCol="0">
              <a:spAutoFit/>
            </a:bodyPr>
            <a:lstStyle/>
            <a:p>
              <a:r>
                <a:rPr lang="en-US" sz="1050" dirty="0"/>
                <a:t>Derived from </a:t>
              </a:r>
              <a:r>
                <a:rPr lang="en-US" sz="1050" dirty="0">
                  <a:hlinkClick r:id="rId6"/>
                </a:rPr>
                <a:t>Laurent/</a:t>
              </a:r>
              <a:r>
                <a:rPr lang="en-US" sz="1050" dirty="0" err="1">
                  <a:hlinkClick r:id="rId6"/>
                </a:rPr>
                <a:t>ommag</a:t>
              </a:r>
              <a:r>
                <a:rPr lang="en-US" sz="1050" dirty="0"/>
                <a:t>/ CCBY</a:t>
              </a:r>
            </a:p>
          </p:txBody>
        </p:sp>
        <p:pic>
          <p:nvPicPr>
            <p:cNvPr id="16" name="Picture 15">
              <a:extLst>
                <a:ext uri="{FF2B5EF4-FFF2-40B4-BE49-F238E27FC236}">
                  <a16:creationId xmlns:a16="http://schemas.microsoft.com/office/drawing/2014/main" id="{FB824F91-7C8B-6425-EA98-DA1294AD616D}"/>
                </a:ext>
              </a:extLst>
            </p:cNvPr>
            <p:cNvPicPr>
              <a:picLocks noChangeAspect="1"/>
            </p:cNvPicPr>
            <p:nvPr/>
          </p:nvPicPr>
          <p:blipFill>
            <a:blip r:embed="rId7"/>
            <a:stretch>
              <a:fillRect/>
            </a:stretch>
          </p:blipFill>
          <p:spPr>
            <a:xfrm>
              <a:off x="7150056" y="2522357"/>
              <a:ext cx="3600953" cy="1933845"/>
            </a:xfrm>
            <a:prstGeom prst="rect">
              <a:avLst/>
            </a:prstGeom>
          </p:spPr>
        </p:pic>
      </p:grpSp>
    </p:spTree>
    <p:extLst>
      <p:ext uri="{BB962C8B-B14F-4D97-AF65-F5344CB8AC3E}">
        <p14:creationId xmlns:p14="http://schemas.microsoft.com/office/powerpoint/2010/main" val="28661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8" name="Content Placeholder 7">
            <a:extLst>
              <a:ext uri="{FF2B5EF4-FFF2-40B4-BE49-F238E27FC236}">
                <a16:creationId xmlns:a16="http://schemas.microsoft.com/office/drawing/2014/main" id="{896F3E21-8143-9057-E2CC-6EC8702F397C}"/>
              </a:ext>
            </a:extLst>
          </p:cNvPr>
          <p:cNvSpPr>
            <a:spLocks noGrp="1"/>
          </p:cNvSpPr>
          <p:nvPr>
            <p:ph idx="1"/>
          </p:nvPr>
        </p:nvSpPr>
        <p:spPr>
          <a:xfrm>
            <a:off x="838200" y="1859741"/>
            <a:ext cx="10515600" cy="4351338"/>
          </a:xfrm>
        </p:spPr>
        <p:txBody>
          <a:bodyPr>
            <a:normAutofit/>
          </a:bodyPr>
          <a:lstStyle/>
          <a:p>
            <a:pPr marL="0" indent="0">
              <a:buNone/>
            </a:pPr>
            <a:endParaRPr lang="en-US" sz="3200" b="0" i="0" dirty="0">
              <a:solidFill>
                <a:srgbClr val="212121"/>
              </a:solidFill>
              <a:effectLst/>
              <a:latin typeface="Cambria" panose="02040503050406030204" pitchFamily="18" charset="0"/>
            </a:endParaRPr>
          </a:p>
          <a:p>
            <a:pPr marL="0" indent="0">
              <a:buNone/>
            </a:pPr>
            <a:r>
              <a:rPr lang="en-US" sz="3200" b="0" i="0" dirty="0">
                <a:solidFill>
                  <a:srgbClr val="212121"/>
                </a:solidFill>
                <a:effectLst/>
                <a:latin typeface="Cambria" panose="02040503050406030204" pitchFamily="18" charset="0"/>
              </a:rPr>
              <a:t>“Standardization is critical to scientists and regulators to ensure the quality and interoperability of research processes…”</a:t>
            </a:r>
            <a:endParaRPr lang="en-US" sz="3200" dirty="0"/>
          </a:p>
        </p:txBody>
      </p:sp>
      <p:sp>
        <p:nvSpPr>
          <p:cNvPr id="9" name="TextBox 8">
            <a:extLst>
              <a:ext uri="{FF2B5EF4-FFF2-40B4-BE49-F238E27FC236}">
                <a16:creationId xmlns:a16="http://schemas.microsoft.com/office/drawing/2014/main" id="{4C144EDE-D5FA-87D4-5E23-E163A53F9A28}"/>
              </a:ext>
            </a:extLst>
          </p:cNvPr>
          <p:cNvSpPr txBox="1"/>
          <p:nvPr/>
        </p:nvSpPr>
        <p:spPr>
          <a:xfrm>
            <a:off x="3479800" y="5827876"/>
            <a:ext cx="8476936" cy="276999"/>
          </a:xfrm>
          <a:prstGeom prst="rect">
            <a:avLst/>
          </a:prstGeom>
          <a:noFill/>
        </p:spPr>
        <p:txBody>
          <a:bodyPr wrap="none" rtlCol="0">
            <a:spAutoFit/>
          </a:bodyPr>
          <a:lstStyle/>
          <a:p>
            <a:r>
              <a:rPr lang="en-US" sz="1200" dirty="0">
                <a:hlinkClick r:id="rId4"/>
              </a:rPr>
              <a:t>Standardization and Omics Science: Technical and Social Dimensions Are Inseparable and Demand Symmetrical Study - PMC (nih.gov)</a:t>
            </a:r>
            <a:endParaRPr lang="en-US" sz="1200" dirty="0"/>
          </a:p>
        </p:txBody>
      </p:sp>
    </p:spTree>
    <p:extLst>
      <p:ext uri="{BB962C8B-B14F-4D97-AF65-F5344CB8AC3E}">
        <p14:creationId xmlns:p14="http://schemas.microsoft.com/office/powerpoint/2010/main" val="79005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650113"/>
            <a:ext cx="10515600" cy="829430"/>
          </a:xfrm>
        </p:spPr>
        <p:txBody>
          <a:bodyPr/>
          <a:lstStyle/>
          <a:p>
            <a:pPr marL="0" indent="0">
              <a:buNone/>
            </a:pPr>
            <a:r>
              <a:rPr lang="en-US" dirty="0">
                <a:solidFill>
                  <a:srgbClr val="354D9B"/>
                </a:solidFill>
              </a:rPr>
              <a:t>Standards in biodiversity</a:t>
            </a:r>
          </a:p>
          <a:p>
            <a:pPr marL="0" indent="0">
              <a:buNone/>
            </a:pPr>
            <a:endParaRPr lang="en-US" dirty="0">
              <a:solidFill>
                <a:srgbClr val="354D9B"/>
              </a:solidFill>
            </a:endParaRPr>
          </a:p>
          <a:p>
            <a:pPr marL="0" indent="0">
              <a:buNone/>
            </a:pPr>
            <a:endParaRPr lang="en-US" dirty="0">
              <a:solidFill>
                <a:srgbClr val="354D9B"/>
              </a:solidFill>
            </a:endParaRPr>
          </a:p>
        </p:txBody>
      </p:sp>
      <p:sp>
        <p:nvSpPr>
          <p:cNvPr id="6" name="TextBox 5">
            <a:extLst>
              <a:ext uri="{FF2B5EF4-FFF2-40B4-BE49-F238E27FC236}">
                <a16:creationId xmlns:a16="http://schemas.microsoft.com/office/drawing/2014/main" id="{A04F0C84-5EBA-96C0-5D0D-A18398589EE1}"/>
              </a:ext>
            </a:extLst>
          </p:cNvPr>
          <p:cNvSpPr txBox="1"/>
          <p:nvPr/>
        </p:nvSpPr>
        <p:spPr>
          <a:xfrm>
            <a:off x="1459190"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459190"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459190" y="3393417"/>
            <a:ext cx="3828259" cy="997417"/>
          </a:xfrm>
          <a:prstGeom prst="rect">
            <a:avLst/>
          </a:prstGeom>
        </p:spPr>
      </p:pic>
      <p:sp>
        <p:nvSpPr>
          <p:cNvPr id="14" name="TextBox 13">
            <a:extLst>
              <a:ext uri="{FF2B5EF4-FFF2-40B4-BE49-F238E27FC236}">
                <a16:creationId xmlns:a16="http://schemas.microsoft.com/office/drawing/2014/main" id="{D960AAE9-7C34-5ABF-7B2C-F1B2551F4BA4}"/>
              </a:ext>
            </a:extLst>
          </p:cNvPr>
          <p:cNvSpPr txBox="1"/>
          <p:nvPr/>
        </p:nvSpPr>
        <p:spPr>
          <a:xfrm>
            <a:off x="7073996" y="5866688"/>
            <a:ext cx="4775410" cy="369332"/>
          </a:xfrm>
          <a:prstGeom prst="rect">
            <a:avLst/>
          </a:prstGeom>
          <a:noFill/>
        </p:spPr>
        <p:txBody>
          <a:bodyPr wrap="none" rtlCol="0">
            <a:spAutoFit/>
          </a:bodyPr>
          <a:lstStyle/>
          <a:p>
            <a:r>
              <a:rPr lang="en-US" dirty="0"/>
              <a:t>Check many more standards </a:t>
            </a:r>
            <a:r>
              <a:rPr lang="en-US" dirty="0" err="1">
                <a:hlinkClick r:id="rId7"/>
              </a:rPr>
              <a:t>Standards</a:t>
            </a:r>
            <a:r>
              <a:rPr lang="en-US" dirty="0">
                <a:hlinkClick r:id="rId7"/>
              </a:rPr>
              <a:t> - TDWG</a:t>
            </a:r>
            <a:endParaRPr lang="en-US" dirty="0"/>
          </a:p>
        </p:txBody>
      </p:sp>
      <p:pic>
        <p:nvPicPr>
          <p:cNvPr id="9" name="Picture 8">
            <a:extLst>
              <a:ext uri="{FF2B5EF4-FFF2-40B4-BE49-F238E27FC236}">
                <a16:creationId xmlns:a16="http://schemas.microsoft.com/office/drawing/2014/main" id="{89DFF3FA-56C6-41F9-7797-C030CA2D6BE8}"/>
              </a:ext>
            </a:extLst>
          </p:cNvPr>
          <p:cNvPicPr>
            <a:picLocks noChangeAspect="1"/>
          </p:cNvPicPr>
          <p:nvPr/>
        </p:nvPicPr>
        <p:blipFill>
          <a:blip r:embed="rId8"/>
          <a:stretch>
            <a:fillRect/>
          </a:stretch>
        </p:blipFill>
        <p:spPr>
          <a:xfrm>
            <a:off x="6221198" y="3523248"/>
            <a:ext cx="2099426" cy="1735172"/>
          </a:xfrm>
          <a:prstGeom prst="rect">
            <a:avLst/>
          </a:prstGeom>
        </p:spPr>
      </p:pic>
      <p:pic>
        <p:nvPicPr>
          <p:cNvPr id="11" name="Picture 10">
            <a:extLst>
              <a:ext uri="{FF2B5EF4-FFF2-40B4-BE49-F238E27FC236}">
                <a16:creationId xmlns:a16="http://schemas.microsoft.com/office/drawing/2014/main" id="{7809099F-B7E6-1F64-D2DE-E6413A61B1BA}"/>
              </a:ext>
            </a:extLst>
          </p:cNvPr>
          <p:cNvPicPr>
            <a:picLocks noChangeAspect="1"/>
          </p:cNvPicPr>
          <p:nvPr/>
        </p:nvPicPr>
        <p:blipFill>
          <a:blip r:embed="rId9"/>
          <a:stretch>
            <a:fillRect/>
          </a:stretch>
        </p:blipFill>
        <p:spPr>
          <a:xfrm>
            <a:off x="8902682" y="2055850"/>
            <a:ext cx="2099426" cy="1708681"/>
          </a:xfrm>
          <a:prstGeom prst="rect">
            <a:avLst/>
          </a:prstGeom>
        </p:spPr>
      </p:pic>
    </p:spTree>
    <p:extLst>
      <p:ext uri="{BB962C8B-B14F-4D97-AF65-F5344CB8AC3E}">
        <p14:creationId xmlns:p14="http://schemas.microsoft.com/office/powerpoint/2010/main" val="343235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err="1">
                <a:solidFill>
                  <a:srgbClr val="354D9B"/>
                </a:solidFill>
              </a:rPr>
              <a:t>Standardisation</a:t>
            </a:r>
            <a:endParaRPr lang="en-US" b="1" dirty="0">
              <a:solidFill>
                <a:srgbClr val="354D9B"/>
              </a:solidFill>
            </a:endParaRPr>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650113"/>
            <a:ext cx="10515600" cy="829430"/>
          </a:xfrm>
        </p:spPr>
        <p:txBody>
          <a:bodyPr/>
          <a:lstStyle/>
          <a:p>
            <a:pPr marL="0" indent="0">
              <a:buNone/>
            </a:pPr>
            <a:r>
              <a:rPr lang="en-US" dirty="0">
                <a:solidFill>
                  <a:srgbClr val="354D9B"/>
                </a:solidFill>
              </a:rPr>
              <a:t>Standardizing the structure of the dataset: term names</a:t>
            </a:r>
          </a:p>
        </p:txBody>
      </p:sp>
      <p:sp>
        <p:nvSpPr>
          <p:cNvPr id="6" name="TextBox 5">
            <a:extLst>
              <a:ext uri="{FF2B5EF4-FFF2-40B4-BE49-F238E27FC236}">
                <a16:creationId xmlns:a16="http://schemas.microsoft.com/office/drawing/2014/main" id="{A04F0C84-5EBA-96C0-5D0D-A18398589EE1}"/>
              </a:ext>
            </a:extLst>
          </p:cNvPr>
          <p:cNvSpPr txBox="1"/>
          <p:nvPr/>
        </p:nvSpPr>
        <p:spPr>
          <a:xfrm>
            <a:off x="1459190"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459190"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459190" y="3393417"/>
            <a:ext cx="3828259" cy="997417"/>
          </a:xfrm>
          <a:prstGeom prst="rect">
            <a:avLst/>
          </a:prstGeom>
        </p:spPr>
      </p:pic>
      <p:pic>
        <p:nvPicPr>
          <p:cNvPr id="1026" name="Picture 2" descr="Darwin Core Terms - Gcube Wiki">
            <a:extLst>
              <a:ext uri="{FF2B5EF4-FFF2-40B4-BE49-F238E27FC236}">
                <a16:creationId xmlns:a16="http://schemas.microsoft.com/office/drawing/2014/main" id="{5D5BA1E9-D250-2539-3B07-C00CBA852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882" y="3074795"/>
            <a:ext cx="5710347" cy="238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49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a:solidFill>
                  <a:srgbClr val="354D9B"/>
                </a:solidFill>
              </a:rPr>
              <a:t>Standardization</a:t>
            </a:r>
          </a:p>
        </p:txBody>
      </p:sp>
      <p:sp>
        <p:nvSpPr>
          <p:cNvPr id="6" name="TextBox 5">
            <a:extLst>
              <a:ext uri="{FF2B5EF4-FFF2-40B4-BE49-F238E27FC236}">
                <a16:creationId xmlns:a16="http://schemas.microsoft.com/office/drawing/2014/main" id="{A04F0C84-5EBA-96C0-5D0D-A18398589EE1}"/>
              </a:ext>
            </a:extLst>
          </p:cNvPr>
          <p:cNvSpPr txBox="1"/>
          <p:nvPr/>
        </p:nvSpPr>
        <p:spPr>
          <a:xfrm>
            <a:off x="1459190" y="4574763"/>
            <a:ext cx="3426323" cy="369332"/>
          </a:xfrm>
          <a:prstGeom prst="rect">
            <a:avLst/>
          </a:prstGeom>
          <a:noFill/>
        </p:spPr>
        <p:txBody>
          <a:bodyPr wrap="none" rtlCol="0">
            <a:spAutoFit/>
          </a:bodyPr>
          <a:lstStyle/>
          <a:p>
            <a:r>
              <a:rPr lang="en-US" dirty="0">
                <a:hlinkClick r:id="rId4"/>
              </a:rPr>
              <a:t>Darwin Core quick reference guide</a:t>
            </a:r>
            <a:endParaRPr lang="en-US" dirty="0"/>
          </a:p>
        </p:txBody>
      </p:sp>
      <p:pic>
        <p:nvPicPr>
          <p:cNvPr id="8" name="Picture 7">
            <a:extLst>
              <a:ext uri="{FF2B5EF4-FFF2-40B4-BE49-F238E27FC236}">
                <a16:creationId xmlns:a16="http://schemas.microsoft.com/office/drawing/2014/main" id="{DF20D2CF-3F41-1D27-9BA1-93D5C766687B}"/>
              </a:ext>
            </a:extLst>
          </p:cNvPr>
          <p:cNvPicPr>
            <a:picLocks noChangeAspect="1"/>
          </p:cNvPicPr>
          <p:nvPr/>
        </p:nvPicPr>
        <p:blipFill>
          <a:blip r:embed="rId5"/>
          <a:stretch>
            <a:fillRect/>
          </a:stretch>
        </p:blipFill>
        <p:spPr>
          <a:xfrm>
            <a:off x="1459190" y="2531611"/>
            <a:ext cx="3677163" cy="809738"/>
          </a:xfrm>
          <a:prstGeom prst="rect">
            <a:avLst/>
          </a:prstGeom>
        </p:spPr>
      </p:pic>
      <p:pic>
        <p:nvPicPr>
          <p:cNvPr id="12" name="Picture 11">
            <a:extLst>
              <a:ext uri="{FF2B5EF4-FFF2-40B4-BE49-F238E27FC236}">
                <a16:creationId xmlns:a16="http://schemas.microsoft.com/office/drawing/2014/main" id="{E5A92B4E-BE3A-098E-040B-5F0DCE429429}"/>
              </a:ext>
            </a:extLst>
          </p:cNvPr>
          <p:cNvPicPr>
            <a:picLocks noChangeAspect="1"/>
          </p:cNvPicPr>
          <p:nvPr/>
        </p:nvPicPr>
        <p:blipFill>
          <a:blip r:embed="rId6"/>
          <a:stretch>
            <a:fillRect/>
          </a:stretch>
        </p:blipFill>
        <p:spPr>
          <a:xfrm>
            <a:off x="1459190" y="3393417"/>
            <a:ext cx="3828259" cy="997417"/>
          </a:xfrm>
          <a:prstGeom prst="rect">
            <a:avLst/>
          </a:prstGeom>
        </p:spPr>
      </p:pic>
      <p:sp>
        <p:nvSpPr>
          <p:cNvPr id="9" name="TextBox 8">
            <a:extLst>
              <a:ext uri="{FF2B5EF4-FFF2-40B4-BE49-F238E27FC236}">
                <a16:creationId xmlns:a16="http://schemas.microsoft.com/office/drawing/2014/main" id="{BEA3D813-3F66-B855-6A5A-DE891C795FC2}"/>
              </a:ext>
            </a:extLst>
          </p:cNvPr>
          <p:cNvSpPr txBox="1"/>
          <p:nvPr/>
        </p:nvSpPr>
        <p:spPr>
          <a:xfrm>
            <a:off x="6715125" y="2336300"/>
            <a:ext cx="1839734"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observationNumber</a:t>
            </a:r>
          </a:p>
        </p:txBody>
      </p:sp>
      <p:sp>
        <p:nvSpPr>
          <p:cNvPr id="10" name="TextBox 9">
            <a:extLst>
              <a:ext uri="{FF2B5EF4-FFF2-40B4-BE49-F238E27FC236}">
                <a16:creationId xmlns:a16="http://schemas.microsoft.com/office/drawing/2014/main" id="{48580440-3D5A-51D6-0311-3341AC493B7A}"/>
              </a:ext>
            </a:extLst>
          </p:cNvPr>
          <p:cNvSpPr txBox="1"/>
          <p:nvPr/>
        </p:nvSpPr>
        <p:spPr>
          <a:xfrm>
            <a:off x="6715125" y="2808694"/>
            <a:ext cx="552587"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date</a:t>
            </a:r>
          </a:p>
        </p:txBody>
      </p:sp>
      <p:sp>
        <p:nvSpPr>
          <p:cNvPr id="11" name="TextBox 10">
            <a:extLst>
              <a:ext uri="{FF2B5EF4-FFF2-40B4-BE49-F238E27FC236}">
                <a16:creationId xmlns:a16="http://schemas.microsoft.com/office/drawing/2014/main" id="{536D2F74-18CB-F4EB-0D0D-8BB74ABA95E1}"/>
              </a:ext>
            </a:extLst>
          </p:cNvPr>
          <p:cNvSpPr txBox="1"/>
          <p:nvPr/>
        </p:nvSpPr>
        <p:spPr>
          <a:xfrm>
            <a:off x="6715124" y="3281088"/>
            <a:ext cx="860748"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Latitude</a:t>
            </a:r>
          </a:p>
        </p:txBody>
      </p:sp>
      <p:sp>
        <p:nvSpPr>
          <p:cNvPr id="13" name="TextBox 12">
            <a:extLst>
              <a:ext uri="{FF2B5EF4-FFF2-40B4-BE49-F238E27FC236}">
                <a16:creationId xmlns:a16="http://schemas.microsoft.com/office/drawing/2014/main" id="{D8C7B119-E026-9EE4-1874-63F8AEB5E1F8}"/>
              </a:ext>
            </a:extLst>
          </p:cNvPr>
          <p:cNvSpPr txBox="1"/>
          <p:nvPr/>
        </p:nvSpPr>
        <p:spPr>
          <a:xfrm>
            <a:off x="6704201" y="4212042"/>
            <a:ext cx="1517980"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SiteName_clean</a:t>
            </a:r>
          </a:p>
        </p:txBody>
      </p:sp>
      <p:sp>
        <p:nvSpPr>
          <p:cNvPr id="15" name="TextBox 14">
            <a:extLst>
              <a:ext uri="{FF2B5EF4-FFF2-40B4-BE49-F238E27FC236}">
                <a16:creationId xmlns:a16="http://schemas.microsoft.com/office/drawing/2014/main" id="{FC3F8FEC-BED8-A609-E025-C00BF56F258F}"/>
              </a:ext>
            </a:extLst>
          </p:cNvPr>
          <p:cNvSpPr txBox="1"/>
          <p:nvPr/>
        </p:nvSpPr>
        <p:spPr>
          <a:xfrm>
            <a:off x="6704201" y="3722848"/>
            <a:ext cx="1010213"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Longitude</a:t>
            </a:r>
          </a:p>
        </p:txBody>
      </p:sp>
      <p:sp>
        <p:nvSpPr>
          <p:cNvPr id="16" name="TextBox 15">
            <a:extLst>
              <a:ext uri="{FF2B5EF4-FFF2-40B4-BE49-F238E27FC236}">
                <a16:creationId xmlns:a16="http://schemas.microsoft.com/office/drawing/2014/main" id="{CE3BCB78-3B9D-A797-C760-1453C7EFB212}"/>
              </a:ext>
            </a:extLst>
          </p:cNvPr>
          <p:cNvSpPr txBox="1"/>
          <p:nvPr/>
        </p:nvSpPr>
        <p:spPr>
          <a:xfrm>
            <a:off x="6715124" y="4682005"/>
            <a:ext cx="785793"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species</a:t>
            </a:r>
          </a:p>
        </p:txBody>
      </p:sp>
      <p:sp>
        <p:nvSpPr>
          <p:cNvPr id="5" name="TextBox 4">
            <a:extLst>
              <a:ext uri="{FF2B5EF4-FFF2-40B4-BE49-F238E27FC236}">
                <a16:creationId xmlns:a16="http://schemas.microsoft.com/office/drawing/2014/main" id="{D232594D-1871-6F8C-143D-5B71BEFAFA3F}"/>
              </a:ext>
            </a:extLst>
          </p:cNvPr>
          <p:cNvSpPr txBox="1"/>
          <p:nvPr/>
        </p:nvSpPr>
        <p:spPr>
          <a:xfrm>
            <a:off x="6715124" y="5207887"/>
            <a:ext cx="1101584" cy="338554"/>
          </a:xfrm>
          <a:prstGeom prst="rect">
            <a:avLst/>
          </a:prstGeom>
          <a:noFill/>
          <a:ln>
            <a:solidFill>
              <a:schemeClr val="accent1">
                <a:shade val="50000"/>
              </a:schemeClr>
            </a:solidFill>
          </a:ln>
        </p:spPr>
        <p:txBody>
          <a:bodyPr wrap="none" rtlCol="0">
            <a:spAutoFit/>
          </a:bodyPr>
          <a:lstStyle/>
          <a:p>
            <a:r>
              <a:rPr lang="en-US" sz="1600" dirty="0">
                <a:solidFill>
                  <a:srgbClr val="354D9B"/>
                </a:solidFill>
                <a:latin typeface="+mj-lt"/>
              </a:rPr>
              <a:t>abundance</a:t>
            </a:r>
          </a:p>
        </p:txBody>
      </p:sp>
      <p:sp>
        <p:nvSpPr>
          <p:cNvPr id="7" name="TextBox 6">
            <a:extLst>
              <a:ext uri="{FF2B5EF4-FFF2-40B4-BE49-F238E27FC236}">
                <a16:creationId xmlns:a16="http://schemas.microsoft.com/office/drawing/2014/main" id="{408FFDB8-3433-9B13-9DBE-82B1451FBF9C}"/>
              </a:ext>
            </a:extLst>
          </p:cNvPr>
          <p:cNvSpPr txBox="1"/>
          <p:nvPr/>
        </p:nvSpPr>
        <p:spPr>
          <a:xfrm>
            <a:off x="9745058" y="2336300"/>
            <a:ext cx="103169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eventDate</a:t>
            </a:r>
          </a:p>
        </p:txBody>
      </p:sp>
      <p:sp>
        <p:nvSpPr>
          <p:cNvPr id="14" name="TextBox 13">
            <a:extLst>
              <a:ext uri="{FF2B5EF4-FFF2-40B4-BE49-F238E27FC236}">
                <a16:creationId xmlns:a16="http://schemas.microsoft.com/office/drawing/2014/main" id="{2116F7A3-E9DB-E5FB-1B09-8BF2C35532B1}"/>
              </a:ext>
            </a:extLst>
          </p:cNvPr>
          <p:cNvSpPr txBox="1"/>
          <p:nvPr/>
        </p:nvSpPr>
        <p:spPr>
          <a:xfrm>
            <a:off x="9745058" y="2808694"/>
            <a:ext cx="884409"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Location</a:t>
            </a:r>
          </a:p>
        </p:txBody>
      </p:sp>
      <p:sp>
        <p:nvSpPr>
          <p:cNvPr id="17" name="TextBox 16">
            <a:extLst>
              <a:ext uri="{FF2B5EF4-FFF2-40B4-BE49-F238E27FC236}">
                <a16:creationId xmlns:a16="http://schemas.microsoft.com/office/drawing/2014/main" id="{25832D46-07D8-B8F0-6145-487F29C9ED7D}"/>
              </a:ext>
            </a:extLst>
          </p:cNvPr>
          <p:cNvSpPr txBox="1"/>
          <p:nvPr/>
        </p:nvSpPr>
        <p:spPr>
          <a:xfrm>
            <a:off x="9745057" y="3281088"/>
            <a:ext cx="150355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decimalLatitude</a:t>
            </a:r>
          </a:p>
        </p:txBody>
      </p:sp>
      <p:sp>
        <p:nvSpPr>
          <p:cNvPr id="18" name="TextBox 17">
            <a:extLst>
              <a:ext uri="{FF2B5EF4-FFF2-40B4-BE49-F238E27FC236}">
                <a16:creationId xmlns:a16="http://schemas.microsoft.com/office/drawing/2014/main" id="{7193ED50-967B-4BF0-F7C2-C365C9398028}"/>
              </a:ext>
            </a:extLst>
          </p:cNvPr>
          <p:cNvSpPr txBox="1"/>
          <p:nvPr/>
        </p:nvSpPr>
        <p:spPr>
          <a:xfrm>
            <a:off x="9734134" y="4212042"/>
            <a:ext cx="1397755"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scientificName</a:t>
            </a:r>
          </a:p>
        </p:txBody>
      </p:sp>
      <p:sp>
        <p:nvSpPr>
          <p:cNvPr id="19" name="TextBox 18">
            <a:extLst>
              <a:ext uri="{FF2B5EF4-FFF2-40B4-BE49-F238E27FC236}">
                <a16:creationId xmlns:a16="http://schemas.microsoft.com/office/drawing/2014/main" id="{CB1E7E97-2F95-04BE-6382-5162DF5B4BE7}"/>
              </a:ext>
            </a:extLst>
          </p:cNvPr>
          <p:cNvSpPr txBox="1"/>
          <p:nvPr/>
        </p:nvSpPr>
        <p:spPr>
          <a:xfrm>
            <a:off x="9734134" y="3722848"/>
            <a:ext cx="1624163"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decimalLongitude</a:t>
            </a:r>
          </a:p>
        </p:txBody>
      </p:sp>
      <p:sp>
        <p:nvSpPr>
          <p:cNvPr id="20" name="TextBox 19">
            <a:extLst>
              <a:ext uri="{FF2B5EF4-FFF2-40B4-BE49-F238E27FC236}">
                <a16:creationId xmlns:a16="http://schemas.microsoft.com/office/drawing/2014/main" id="{5729549C-6F8A-087D-61FD-E5590B1E0192}"/>
              </a:ext>
            </a:extLst>
          </p:cNvPr>
          <p:cNvSpPr txBox="1"/>
          <p:nvPr/>
        </p:nvSpPr>
        <p:spPr>
          <a:xfrm>
            <a:off x="9745057" y="4682005"/>
            <a:ext cx="1477905"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individualCount</a:t>
            </a:r>
          </a:p>
        </p:txBody>
      </p:sp>
      <p:sp>
        <p:nvSpPr>
          <p:cNvPr id="21" name="TextBox 20">
            <a:extLst>
              <a:ext uri="{FF2B5EF4-FFF2-40B4-BE49-F238E27FC236}">
                <a16:creationId xmlns:a16="http://schemas.microsoft.com/office/drawing/2014/main" id="{06E8876B-1609-3900-6034-96B9D9EFBD87}"/>
              </a:ext>
            </a:extLst>
          </p:cNvPr>
          <p:cNvSpPr txBox="1"/>
          <p:nvPr/>
        </p:nvSpPr>
        <p:spPr>
          <a:xfrm>
            <a:off x="9745057" y="5207887"/>
            <a:ext cx="1399742" cy="338554"/>
          </a:xfrm>
          <a:prstGeom prst="rect">
            <a:avLst/>
          </a:prstGeom>
          <a:solidFill>
            <a:srgbClr val="5D718E"/>
          </a:solidFill>
          <a:ln>
            <a:solidFill>
              <a:schemeClr val="accent1">
                <a:shade val="50000"/>
              </a:schemeClr>
            </a:solidFill>
          </a:ln>
        </p:spPr>
        <p:txBody>
          <a:bodyPr wrap="none" rtlCol="0">
            <a:spAutoFit/>
          </a:bodyPr>
          <a:lstStyle/>
          <a:p>
            <a:r>
              <a:rPr lang="en-US" sz="1600" b="1" dirty="0">
                <a:solidFill>
                  <a:schemeClr val="bg1"/>
                </a:solidFill>
                <a:latin typeface="+mj-lt"/>
              </a:rPr>
              <a:t>recordNumber</a:t>
            </a:r>
          </a:p>
        </p:txBody>
      </p:sp>
      <p:cxnSp>
        <p:nvCxnSpPr>
          <p:cNvPr id="23" name="Straight Arrow Connector 22">
            <a:extLst>
              <a:ext uri="{FF2B5EF4-FFF2-40B4-BE49-F238E27FC236}">
                <a16:creationId xmlns:a16="http://schemas.microsoft.com/office/drawing/2014/main" id="{6EC5A8BD-9CC2-CF3F-2051-907037F8CC19}"/>
              </a:ext>
            </a:extLst>
          </p:cNvPr>
          <p:cNvCxnSpPr>
            <a:stCxn id="9" idx="3"/>
            <a:endCxn id="21" idx="1"/>
          </p:cNvCxnSpPr>
          <p:nvPr/>
        </p:nvCxnSpPr>
        <p:spPr>
          <a:xfrm>
            <a:off x="8554859" y="2505577"/>
            <a:ext cx="1190198" cy="2871587"/>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F81AAD-5CE8-5EB9-D801-43BC9A750E41}"/>
              </a:ext>
            </a:extLst>
          </p:cNvPr>
          <p:cNvCxnSpPr>
            <a:stCxn id="10" idx="3"/>
            <a:endCxn id="7" idx="1"/>
          </p:cNvCxnSpPr>
          <p:nvPr/>
        </p:nvCxnSpPr>
        <p:spPr>
          <a:xfrm flipV="1">
            <a:off x="7267712" y="2505577"/>
            <a:ext cx="2477346" cy="472394"/>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C40615-9633-DCEF-76B7-AC5F2522173D}"/>
              </a:ext>
            </a:extLst>
          </p:cNvPr>
          <p:cNvCxnSpPr>
            <a:stCxn id="11" idx="3"/>
            <a:endCxn id="17" idx="1"/>
          </p:cNvCxnSpPr>
          <p:nvPr/>
        </p:nvCxnSpPr>
        <p:spPr>
          <a:xfrm>
            <a:off x="7575872" y="3450365"/>
            <a:ext cx="2169185" cy="0"/>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BA8599-8380-E412-314F-845AAB468B06}"/>
              </a:ext>
            </a:extLst>
          </p:cNvPr>
          <p:cNvCxnSpPr>
            <a:cxnSpLocks/>
          </p:cNvCxnSpPr>
          <p:nvPr/>
        </p:nvCxnSpPr>
        <p:spPr>
          <a:xfrm>
            <a:off x="7725337" y="3873075"/>
            <a:ext cx="2019720" cy="0"/>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E6ED30-E1A7-4245-84B5-272A090282C7}"/>
              </a:ext>
            </a:extLst>
          </p:cNvPr>
          <p:cNvCxnSpPr>
            <a:stCxn id="13" idx="3"/>
            <a:endCxn id="14" idx="1"/>
          </p:cNvCxnSpPr>
          <p:nvPr/>
        </p:nvCxnSpPr>
        <p:spPr>
          <a:xfrm flipV="1">
            <a:off x="8222181" y="2977971"/>
            <a:ext cx="1522877" cy="1403348"/>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59FC4A-CC72-F7C1-C9FD-CA3469196E0F}"/>
              </a:ext>
            </a:extLst>
          </p:cNvPr>
          <p:cNvCxnSpPr>
            <a:stCxn id="16" idx="3"/>
            <a:endCxn id="18" idx="1"/>
          </p:cNvCxnSpPr>
          <p:nvPr/>
        </p:nvCxnSpPr>
        <p:spPr>
          <a:xfrm flipV="1">
            <a:off x="7500917" y="4381319"/>
            <a:ext cx="2233217" cy="469963"/>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2229C0-3517-CB5D-549A-D344C21711E9}"/>
              </a:ext>
            </a:extLst>
          </p:cNvPr>
          <p:cNvCxnSpPr>
            <a:stCxn id="5" idx="3"/>
            <a:endCxn id="20" idx="1"/>
          </p:cNvCxnSpPr>
          <p:nvPr/>
        </p:nvCxnSpPr>
        <p:spPr>
          <a:xfrm flipV="1">
            <a:off x="7816708" y="4851282"/>
            <a:ext cx="1928349" cy="525882"/>
          </a:xfrm>
          <a:prstGeom prst="straightConnector1">
            <a:avLst/>
          </a:prstGeom>
          <a:ln w="19050">
            <a:solidFill>
              <a:srgbClr val="31B7BC"/>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2FE34AF1-84C0-D24E-8A59-9A2C3D59DF58}"/>
              </a:ext>
            </a:extLst>
          </p:cNvPr>
          <p:cNvSpPr>
            <a:spLocks noGrp="1"/>
          </p:cNvSpPr>
          <p:nvPr>
            <p:ph idx="1"/>
          </p:nvPr>
        </p:nvSpPr>
        <p:spPr>
          <a:xfrm>
            <a:off x="838200" y="1649413"/>
            <a:ext cx="10515600" cy="830262"/>
          </a:xfrm>
        </p:spPr>
        <p:txBody>
          <a:bodyPr/>
          <a:lstStyle/>
          <a:p>
            <a:pPr marL="0" indent="0">
              <a:buNone/>
            </a:pPr>
            <a:r>
              <a:rPr lang="en-US" dirty="0">
                <a:solidFill>
                  <a:srgbClr val="354D9B"/>
                </a:solidFill>
              </a:rPr>
              <a:t>1. Standardizing the structure of the dataset: normative term names</a:t>
            </a:r>
          </a:p>
        </p:txBody>
      </p:sp>
    </p:spTree>
    <p:extLst>
      <p:ext uri="{BB962C8B-B14F-4D97-AF65-F5344CB8AC3E}">
        <p14:creationId xmlns:p14="http://schemas.microsoft.com/office/powerpoint/2010/main" val="388689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C – 5 min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solidFill>
                  <a:srgbClr val="354D9B"/>
                </a:solidFill>
              </a:rPr>
              <a:t>Modify </a:t>
            </a:r>
            <a:r>
              <a:rPr lang="en-US" dirty="0" err="1">
                <a:solidFill>
                  <a:srgbClr val="354D9B"/>
                </a:solidFill>
              </a:rPr>
              <a:t>DataAbundancew</a:t>
            </a:r>
            <a:r>
              <a:rPr lang="en-US" dirty="0">
                <a:solidFill>
                  <a:srgbClr val="354D9B"/>
                </a:solidFill>
              </a:rPr>
              <a:t> column names to fit the Darwin Core column names * use rename()</a:t>
            </a:r>
          </a:p>
        </p:txBody>
      </p:sp>
    </p:spTree>
    <p:extLst>
      <p:ext uri="{BB962C8B-B14F-4D97-AF65-F5344CB8AC3E}">
        <p14:creationId xmlns:p14="http://schemas.microsoft.com/office/powerpoint/2010/main" val="1259675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2A336-9118-BDA1-107C-FC9ECE68A9EF}"/>
              </a:ext>
            </a:extLst>
          </p:cNvPr>
          <p:cNvSpPr>
            <a:spLocks noGrp="1"/>
          </p:cNvSpPr>
          <p:nvPr>
            <p:ph type="title"/>
          </p:nvPr>
        </p:nvSpPr>
        <p:spPr>
          <a:xfrm>
            <a:off x="1214325" y="871989"/>
            <a:ext cx="10515600" cy="1325563"/>
          </a:xfrm>
        </p:spPr>
        <p:txBody>
          <a:bodyPr/>
          <a:lstStyle/>
          <a:p>
            <a:r>
              <a:rPr lang="en-US" b="1" dirty="0">
                <a:solidFill>
                  <a:srgbClr val="354D9B"/>
                </a:solidFill>
              </a:rPr>
              <a:t>Data standardisation</a:t>
            </a:r>
          </a:p>
        </p:txBody>
      </p:sp>
      <p:sp>
        <p:nvSpPr>
          <p:cNvPr id="7" name="Content Placeholder 2">
            <a:extLst>
              <a:ext uri="{FF2B5EF4-FFF2-40B4-BE49-F238E27FC236}">
                <a16:creationId xmlns:a16="http://schemas.microsoft.com/office/drawing/2014/main" id="{3325A93E-4D65-E954-1ABD-76DACB13FE8D}"/>
              </a:ext>
            </a:extLst>
          </p:cNvPr>
          <p:cNvSpPr>
            <a:spLocks noGrp="1"/>
          </p:cNvSpPr>
          <p:nvPr>
            <p:ph idx="1"/>
          </p:nvPr>
        </p:nvSpPr>
        <p:spPr>
          <a:xfrm>
            <a:off x="1028700" y="2104361"/>
            <a:ext cx="10515600" cy="440390"/>
          </a:xfrm>
        </p:spPr>
        <p:txBody>
          <a:bodyPr>
            <a:normAutofit fontScale="85000" lnSpcReduction="10000"/>
          </a:bodyPr>
          <a:lstStyle/>
          <a:p>
            <a:pPr marL="0" indent="0">
              <a:buNone/>
            </a:pPr>
            <a:r>
              <a:rPr lang="en-US" dirty="0">
                <a:solidFill>
                  <a:srgbClr val="354D9B"/>
                </a:solidFill>
              </a:rPr>
              <a:t>2. Standardizing data points: taxonomic quality control &amp; georeferenced standards </a:t>
            </a:r>
          </a:p>
        </p:txBody>
      </p:sp>
      <p:pic>
        <p:nvPicPr>
          <p:cNvPr id="3074" name="Picture 2" descr="Marine Regions OGC Web Services">
            <a:extLst>
              <a:ext uri="{FF2B5EF4-FFF2-40B4-BE49-F238E27FC236}">
                <a16:creationId xmlns:a16="http://schemas.microsoft.com/office/drawing/2014/main" id="{AC164310-CF5D-2C25-34CA-FE58EFBAC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817" y="3465895"/>
            <a:ext cx="3410482" cy="1033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oRMS - World Register of Marine Species - Photogallery">
            <a:extLst>
              <a:ext uri="{FF2B5EF4-FFF2-40B4-BE49-F238E27FC236}">
                <a16:creationId xmlns:a16="http://schemas.microsoft.com/office/drawing/2014/main" id="{9142A0AE-8395-FA56-73A3-F92D94907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178" y="3566456"/>
            <a:ext cx="2770461" cy="81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1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1459190" y="725730"/>
            <a:ext cx="10515600" cy="1325563"/>
          </a:xfrm>
        </p:spPr>
        <p:txBody>
          <a:bodyPr>
            <a:normAutofit/>
          </a:bodyPr>
          <a:lstStyle/>
          <a:p>
            <a:r>
              <a:rPr lang="en-US" b="1" dirty="0">
                <a:solidFill>
                  <a:srgbClr val="354D9B"/>
                </a:solidFill>
              </a:rPr>
              <a:t>Data standardization:</a:t>
            </a:r>
            <a:br>
              <a:rPr lang="en-US" b="1" dirty="0">
                <a:solidFill>
                  <a:srgbClr val="354D9B"/>
                </a:solidFill>
              </a:rPr>
            </a:br>
            <a:r>
              <a:rPr lang="en-US" b="1" dirty="0">
                <a:solidFill>
                  <a:srgbClr val="354D9B"/>
                </a:solidFill>
              </a:rPr>
              <a:t>Taxonomic quality control </a:t>
            </a:r>
            <a:endParaRPr lang="en-US" dirty="0">
              <a:solidFill>
                <a:srgbClr val="354D9B"/>
              </a:solidFill>
            </a:endParaRPr>
          </a:p>
        </p:txBody>
      </p:sp>
      <p:pic>
        <p:nvPicPr>
          <p:cNvPr id="22" name="Picture 21">
            <a:extLst>
              <a:ext uri="{FF2B5EF4-FFF2-40B4-BE49-F238E27FC236}">
                <a16:creationId xmlns:a16="http://schemas.microsoft.com/office/drawing/2014/main" id="{4D17DB7A-57B3-74E4-26C5-5AD1504033D4}"/>
              </a:ext>
            </a:extLst>
          </p:cNvPr>
          <p:cNvPicPr>
            <a:picLocks noChangeAspect="1"/>
          </p:cNvPicPr>
          <p:nvPr/>
        </p:nvPicPr>
        <p:blipFill>
          <a:blip r:embed="rId4"/>
          <a:stretch>
            <a:fillRect/>
          </a:stretch>
        </p:blipFill>
        <p:spPr>
          <a:xfrm>
            <a:off x="5285825" y="2325730"/>
            <a:ext cx="1944710" cy="1035558"/>
          </a:xfrm>
          <a:prstGeom prst="rect">
            <a:avLst/>
          </a:prstGeom>
        </p:spPr>
      </p:pic>
      <p:pic>
        <p:nvPicPr>
          <p:cNvPr id="1028" name="Picture 4" descr="COL | The Catalogue of Life">
            <a:extLst>
              <a:ext uri="{FF2B5EF4-FFF2-40B4-BE49-F238E27FC236}">
                <a16:creationId xmlns:a16="http://schemas.microsoft.com/office/drawing/2014/main" id="{F257AA08-CEE0-787D-DA50-DEAF7B0E20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874" y="4112451"/>
            <a:ext cx="3961155" cy="9160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WoRMS - World Register of Marine Species - Photogallery">
            <a:extLst>
              <a:ext uri="{FF2B5EF4-FFF2-40B4-BE49-F238E27FC236}">
                <a16:creationId xmlns:a16="http://schemas.microsoft.com/office/drawing/2014/main" id="{DD1E4961-1E2D-2A03-FFE7-BE079E0166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977" y="2580097"/>
            <a:ext cx="2113475" cy="6189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4FFC6D69-3E07-5A6F-4842-9941B61BB763}"/>
              </a:ext>
            </a:extLst>
          </p:cNvPr>
          <p:cNvPicPr>
            <a:picLocks noChangeAspect="1"/>
          </p:cNvPicPr>
          <p:nvPr/>
        </p:nvPicPr>
        <p:blipFill>
          <a:blip r:embed="rId7"/>
          <a:stretch>
            <a:fillRect/>
          </a:stretch>
        </p:blipFill>
        <p:spPr>
          <a:xfrm>
            <a:off x="6628990" y="3962799"/>
            <a:ext cx="3878646" cy="413239"/>
          </a:xfrm>
          <a:prstGeom prst="rect">
            <a:avLst/>
          </a:prstGeom>
        </p:spPr>
      </p:pic>
      <p:sp>
        <p:nvSpPr>
          <p:cNvPr id="28" name="TextBox 27">
            <a:extLst>
              <a:ext uri="{FF2B5EF4-FFF2-40B4-BE49-F238E27FC236}">
                <a16:creationId xmlns:a16="http://schemas.microsoft.com/office/drawing/2014/main" id="{254215D9-D5AF-D749-F80E-052A2B982AE3}"/>
              </a:ext>
            </a:extLst>
          </p:cNvPr>
          <p:cNvSpPr txBox="1"/>
          <p:nvPr/>
        </p:nvSpPr>
        <p:spPr>
          <a:xfrm>
            <a:off x="4834733" y="6051398"/>
            <a:ext cx="5186356" cy="369332"/>
          </a:xfrm>
          <a:prstGeom prst="rect">
            <a:avLst/>
          </a:prstGeom>
          <a:noFill/>
        </p:spPr>
        <p:txBody>
          <a:bodyPr wrap="none" rtlCol="0">
            <a:spAutoFit/>
          </a:bodyPr>
          <a:lstStyle/>
          <a:p>
            <a:r>
              <a:rPr lang="en-US" dirty="0"/>
              <a:t>To check more authorities: </a:t>
            </a:r>
            <a:r>
              <a:rPr lang="en-US" dirty="0">
                <a:hlinkClick r:id="rId8"/>
              </a:rPr>
              <a:t>GBIF Backbone Taxonomy</a:t>
            </a:r>
            <a:r>
              <a:rPr lang="en-US" dirty="0"/>
              <a:t> </a:t>
            </a:r>
          </a:p>
        </p:txBody>
      </p:sp>
      <p:pic>
        <p:nvPicPr>
          <p:cNvPr id="1030" name="Picture 6" descr="Databases › Geozentrum Nordbayern EN">
            <a:extLst>
              <a:ext uri="{FF2B5EF4-FFF2-40B4-BE49-F238E27FC236}">
                <a16:creationId xmlns:a16="http://schemas.microsoft.com/office/drawing/2014/main" id="{CE9E7209-E8E4-B111-CFE2-40D5956CDF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8313" y="2400934"/>
            <a:ext cx="1944710" cy="9917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C5AB298-E401-9E76-948F-C167168221A5}"/>
              </a:ext>
            </a:extLst>
          </p:cNvPr>
          <p:cNvPicPr>
            <a:picLocks noChangeAspect="1"/>
          </p:cNvPicPr>
          <p:nvPr/>
        </p:nvPicPr>
        <p:blipFill>
          <a:blip r:embed="rId10"/>
          <a:stretch>
            <a:fillRect/>
          </a:stretch>
        </p:blipFill>
        <p:spPr>
          <a:xfrm>
            <a:off x="7259209" y="4713194"/>
            <a:ext cx="2211648" cy="991756"/>
          </a:xfrm>
          <a:prstGeom prst="rect">
            <a:avLst/>
          </a:prstGeom>
        </p:spPr>
      </p:pic>
    </p:spTree>
    <p:extLst>
      <p:ext uri="{BB962C8B-B14F-4D97-AF65-F5344CB8AC3E}">
        <p14:creationId xmlns:p14="http://schemas.microsoft.com/office/powerpoint/2010/main" val="130221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1459190" y="725730"/>
            <a:ext cx="10515600" cy="1325563"/>
          </a:xfrm>
        </p:spPr>
        <p:txBody>
          <a:bodyPr/>
          <a:lstStyle/>
          <a:p>
            <a:r>
              <a:rPr lang="en-US" b="1" dirty="0">
                <a:solidFill>
                  <a:srgbClr val="354D9B"/>
                </a:solidFill>
              </a:rPr>
              <a:t>Data standardization:</a:t>
            </a:r>
            <a:br>
              <a:rPr lang="en-US" b="1" dirty="0">
                <a:solidFill>
                  <a:srgbClr val="354D9B"/>
                </a:solidFill>
              </a:rPr>
            </a:br>
            <a:r>
              <a:rPr lang="en-US" b="1" dirty="0">
                <a:solidFill>
                  <a:srgbClr val="354D9B"/>
                </a:solidFill>
              </a:rPr>
              <a:t>Taxonomic quality control</a:t>
            </a:r>
            <a:endParaRPr lang="en-US" dirty="0">
              <a:solidFill>
                <a:srgbClr val="354D9B"/>
              </a:solidFill>
            </a:endParaRPr>
          </a:p>
        </p:txBody>
      </p:sp>
      <p:pic>
        <p:nvPicPr>
          <p:cNvPr id="8" name="Picture 7">
            <a:extLst>
              <a:ext uri="{FF2B5EF4-FFF2-40B4-BE49-F238E27FC236}">
                <a16:creationId xmlns:a16="http://schemas.microsoft.com/office/drawing/2014/main" id="{865290B9-68F3-AC07-08A1-CF8C28C458F8}"/>
              </a:ext>
            </a:extLst>
          </p:cNvPr>
          <p:cNvPicPr>
            <a:picLocks noChangeAspect="1"/>
          </p:cNvPicPr>
          <p:nvPr/>
        </p:nvPicPr>
        <p:blipFill>
          <a:blip r:embed="rId4"/>
          <a:stretch>
            <a:fillRect/>
          </a:stretch>
        </p:blipFill>
        <p:spPr>
          <a:xfrm>
            <a:off x="757980" y="2777023"/>
            <a:ext cx="3600953" cy="1933845"/>
          </a:xfrm>
          <a:prstGeom prst="rect">
            <a:avLst/>
          </a:prstGeom>
        </p:spPr>
      </p:pic>
      <p:sp>
        <p:nvSpPr>
          <p:cNvPr id="10" name="TextBox 9">
            <a:extLst>
              <a:ext uri="{FF2B5EF4-FFF2-40B4-BE49-F238E27FC236}">
                <a16:creationId xmlns:a16="http://schemas.microsoft.com/office/drawing/2014/main" id="{D62523CD-8BC3-8440-22E4-38480D8852DC}"/>
              </a:ext>
            </a:extLst>
          </p:cNvPr>
          <p:cNvSpPr txBox="1"/>
          <p:nvPr/>
        </p:nvSpPr>
        <p:spPr>
          <a:xfrm>
            <a:off x="1313276" y="4588379"/>
            <a:ext cx="1902059" cy="369332"/>
          </a:xfrm>
          <a:prstGeom prst="rect">
            <a:avLst/>
          </a:prstGeom>
          <a:noFill/>
        </p:spPr>
        <p:txBody>
          <a:bodyPr wrap="none" rtlCol="0">
            <a:spAutoFit/>
          </a:bodyPr>
          <a:lstStyle/>
          <a:p>
            <a:r>
              <a:rPr lang="en-US" dirty="0"/>
              <a:t>Tursiops </a:t>
            </a:r>
            <a:r>
              <a:rPr lang="en-US" dirty="0" err="1"/>
              <a:t>truncatus</a:t>
            </a:r>
            <a:endParaRPr lang="en-US" dirty="0"/>
          </a:p>
        </p:txBody>
      </p:sp>
      <p:sp>
        <p:nvSpPr>
          <p:cNvPr id="18" name="TextBox 17">
            <a:extLst>
              <a:ext uri="{FF2B5EF4-FFF2-40B4-BE49-F238E27FC236}">
                <a16:creationId xmlns:a16="http://schemas.microsoft.com/office/drawing/2014/main" id="{76C5AAB3-D6EC-09B3-BD21-C8FA88676830}"/>
              </a:ext>
            </a:extLst>
          </p:cNvPr>
          <p:cNvSpPr txBox="1"/>
          <p:nvPr/>
        </p:nvSpPr>
        <p:spPr>
          <a:xfrm>
            <a:off x="7836179" y="4411862"/>
            <a:ext cx="3191815" cy="646331"/>
          </a:xfrm>
          <a:prstGeom prst="rect">
            <a:avLst/>
          </a:prstGeom>
          <a:noFill/>
        </p:spPr>
        <p:txBody>
          <a:bodyPr wrap="square" rtlCol="0">
            <a:spAutoFit/>
          </a:bodyPr>
          <a:lstStyle/>
          <a:p>
            <a:r>
              <a:rPr lang="en-US" dirty="0" err="1">
                <a:hlinkClick r:id="rId5"/>
              </a:rPr>
              <a:t>WoRMS</a:t>
            </a:r>
            <a:r>
              <a:rPr lang="en-US" dirty="0">
                <a:hlinkClick r:id="rId5"/>
              </a:rPr>
              <a:t> -Tursiops </a:t>
            </a:r>
            <a:r>
              <a:rPr lang="en-US" dirty="0" err="1">
                <a:hlinkClick r:id="rId5"/>
              </a:rPr>
              <a:t>truncatus</a:t>
            </a:r>
            <a:r>
              <a:rPr lang="en-US" dirty="0">
                <a:hlinkClick r:id="rId5"/>
              </a:rPr>
              <a:t> (Montagu, 1821)</a:t>
            </a:r>
            <a:endParaRPr lang="en-US" dirty="0"/>
          </a:p>
        </p:txBody>
      </p:sp>
      <p:pic>
        <p:nvPicPr>
          <p:cNvPr id="24" name="Picture 23">
            <a:extLst>
              <a:ext uri="{FF2B5EF4-FFF2-40B4-BE49-F238E27FC236}">
                <a16:creationId xmlns:a16="http://schemas.microsoft.com/office/drawing/2014/main" id="{BBE62116-AC37-F730-07FD-267AB50AE124}"/>
              </a:ext>
            </a:extLst>
          </p:cNvPr>
          <p:cNvPicPr>
            <a:picLocks noChangeAspect="1"/>
          </p:cNvPicPr>
          <p:nvPr/>
        </p:nvPicPr>
        <p:blipFill rotWithShape="1">
          <a:blip r:embed="rId6"/>
          <a:srcRect l="32248" r="1" b="6940"/>
          <a:stretch/>
        </p:blipFill>
        <p:spPr>
          <a:xfrm>
            <a:off x="7976153" y="3832279"/>
            <a:ext cx="2775348" cy="230491"/>
          </a:xfrm>
          <a:prstGeom prst="rect">
            <a:avLst/>
          </a:prstGeom>
        </p:spPr>
      </p:pic>
      <p:pic>
        <p:nvPicPr>
          <p:cNvPr id="25" name="Picture 24">
            <a:extLst>
              <a:ext uri="{FF2B5EF4-FFF2-40B4-BE49-F238E27FC236}">
                <a16:creationId xmlns:a16="http://schemas.microsoft.com/office/drawing/2014/main" id="{AD0520E3-56E9-0022-53C5-6982B62D617A}"/>
              </a:ext>
            </a:extLst>
          </p:cNvPr>
          <p:cNvPicPr>
            <a:picLocks noChangeAspect="1"/>
          </p:cNvPicPr>
          <p:nvPr/>
        </p:nvPicPr>
        <p:blipFill rotWithShape="1">
          <a:blip r:embed="rId6"/>
          <a:srcRect t="1" r="67236" b="6941"/>
          <a:stretch/>
        </p:blipFill>
        <p:spPr>
          <a:xfrm>
            <a:off x="7976153" y="3384946"/>
            <a:ext cx="2183776" cy="375027"/>
          </a:xfrm>
          <a:prstGeom prst="rect">
            <a:avLst/>
          </a:prstGeom>
        </p:spPr>
      </p:pic>
      <p:sp>
        <p:nvSpPr>
          <p:cNvPr id="2" name="Arrow: Right 1">
            <a:extLst>
              <a:ext uri="{FF2B5EF4-FFF2-40B4-BE49-F238E27FC236}">
                <a16:creationId xmlns:a16="http://schemas.microsoft.com/office/drawing/2014/main" id="{76A3A3EE-2345-08F2-1213-06AB2993AB34}"/>
              </a:ext>
            </a:extLst>
          </p:cNvPr>
          <p:cNvSpPr/>
          <p:nvPr/>
        </p:nvSpPr>
        <p:spPr>
          <a:xfrm>
            <a:off x="4081806" y="3548177"/>
            <a:ext cx="3751263" cy="436158"/>
          </a:xfrm>
          <a:prstGeom prst="rightArrow">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WoRMS - World Register of Marine Species - Photogallery">
            <a:extLst>
              <a:ext uri="{FF2B5EF4-FFF2-40B4-BE49-F238E27FC236}">
                <a16:creationId xmlns:a16="http://schemas.microsoft.com/office/drawing/2014/main" id="{33B38809-EBCF-6E9E-5B97-94C1070FD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8777" y="3963431"/>
            <a:ext cx="1677320" cy="49121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A6890795-8DE2-A954-0961-E5A26E574CC0}"/>
              </a:ext>
            </a:extLst>
          </p:cNvPr>
          <p:cNvCxnSpPr>
            <a:cxnSpLocks/>
          </p:cNvCxnSpPr>
          <p:nvPr/>
        </p:nvCxnSpPr>
        <p:spPr>
          <a:xfrm flipH="1" flipV="1">
            <a:off x="10789151" y="3944143"/>
            <a:ext cx="314278" cy="33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559AFFA8-2697-A240-BCC3-E154F9C17774}"/>
              </a:ext>
            </a:extLst>
          </p:cNvPr>
          <p:cNvSpPr txBox="1"/>
          <p:nvPr/>
        </p:nvSpPr>
        <p:spPr>
          <a:xfrm>
            <a:off x="11103429" y="3778765"/>
            <a:ext cx="588623" cy="369332"/>
          </a:xfrm>
          <a:prstGeom prst="rect">
            <a:avLst/>
          </a:prstGeom>
          <a:noFill/>
        </p:spPr>
        <p:txBody>
          <a:bodyPr wrap="none" rtlCol="0">
            <a:spAutoFit/>
          </a:bodyPr>
          <a:lstStyle/>
          <a:p>
            <a:r>
              <a:rPr lang="en-US" dirty="0"/>
              <a:t>LSID</a:t>
            </a:r>
          </a:p>
        </p:txBody>
      </p:sp>
    </p:spTree>
    <p:extLst>
      <p:ext uri="{BB962C8B-B14F-4D97-AF65-F5344CB8AC3E}">
        <p14:creationId xmlns:p14="http://schemas.microsoft.com/office/powerpoint/2010/main" val="2561143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3452979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A73EE95-17C5-ECC5-E275-465A5273919C}"/>
              </a:ext>
            </a:extLst>
          </p:cNvPr>
          <p:cNvSpPr>
            <a:spLocks noGrp="1"/>
          </p:cNvSpPr>
          <p:nvPr>
            <p:ph type="title"/>
          </p:nvPr>
        </p:nvSpPr>
        <p:spPr/>
        <p:txBody>
          <a:bodyPr/>
          <a:lstStyle/>
          <a:p>
            <a:r>
              <a:rPr lang="en-US" b="1" dirty="0">
                <a:solidFill>
                  <a:srgbClr val="354D9B"/>
                </a:solidFill>
              </a:rPr>
              <a:t>FAIR principles</a:t>
            </a:r>
          </a:p>
        </p:txBody>
      </p:sp>
      <p:pic>
        <p:nvPicPr>
          <p:cNvPr id="3" name="Picture 2">
            <a:extLst>
              <a:ext uri="{FF2B5EF4-FFF2-40B4-BE49-F238E27FC236}">
                <a16:creationId xmlns:a16="http://schemas.microsoft.com/office/drawing/2014/main" id="{A4EA32AF-C595-57E1-1EA0-7A2BB8631198}"/>
              </a:ext>
            </a:extLst>
          </p:cNvPr>
          <p:cNvPicPr>
            <a:picLocks noChangeAspect="1"/>
          </p:cNvPicPr>
          <p:nvPr/>
        </p:nvPicPr>
        <p:blipFill>
          <a:blip r:embed="rId4"/>
          <a:stretch>
            <a:fillRect/>
          </a:stretch>
        </p:blipFill>
        <p:spPr>
          <a:xfrm>
            <a:off x="2698058" y="1845962"/>
            <a:ext cx="6658585" cy="3213239"/>
          </a:xfrm>
          <a:prstGeom prst="rect">
            <a:avLst/>
          </a:prstGeom>
        </p:spPr>
      </p:pic>
      <p:sp>
        <p:nvSpPr>
          <p:cNvPr id="5" name="TextBox 4">
            <a:extLst>
              <a:ext uri="{FF2B5EF4-FFF2-40B4-BE49-F238E27FC236}">
                <a16:creationId xmlns:a16="http://schemas.microsoft.com/office/drawing/2014/main" id="{0191A29F-B4D0-1AEF-EADD-B56247C57DEF}"/>
              </a:ext>
            </a:extLst>
          </p:cNvPr>
          <p:cNvSpPr txBox="1"/>
          <p:nvPr/>
        </p:nvSpPr>
        <p:spPr>
          <a:xfrm>
            <a:off x="5761962" y="5712799"/>
            <a:ext cx="6430038" cy="307777"/>
          </a:xfrm>
          <a:prstGeom prst="rect">
            <a:avLst/>
          </a:prstGeom>
          <a:noFill/>
        </p:spPr>
        <p:txBody>
          <a:bodyPr wrap="square" rtlCol="0">
            <a:spAutoFit/>
          </a:bodyPr>
          <a:lstStyle/>
          <a:p>
            <a:r>
              <a:rPr lang="en-US" sz="1400" dirty="0"/>
              <a:t>By </a:t>
            </a:r>
            <a:r>
              <a:rPr lang="en-US" sz="1400" dirty="0">
                <a:hlinkClick r:id="rId5"/>
              </a:rPr>
              <a:t>Common Data Elements: Standardizing Data Collection (nih.gov)</a:t>
            </a:r>
            <a:endParaRPr lang="en-US" sz="1400" dirty="0"/>
          </a:p>
        </p:txBody>
      </p:sp>
    </p:spTree>
    <p:extLst>
      <p:ext uri="{BB962C8B-B14F-4D97-AF65-F5344CB8AC3E}">
        <p14:creationId xmlns:p14="http://schemas.microsoft.com/office/powerpoint/2010/main" val="778301036"/>
      </p:ext>
    </p:extLst>
  </p:cSld>
  <p:clrMapOvr>
    <a:masterClrMapping/>
  </p:clrMapOvr>
  <mc:AlternateContent xmlns:mc="http://schemas.openxmlformats.org/markup-compatibility/2006" xmlns:p14="http://schemas.microsoft.com/office/powerpoint/2010/main">
    <mc:Choice Requires="p14">
      <p:transition spd="slow" p14:dur="2000" advTm="5140"/>
    </mc:Choice>
    <mc:Fallback xmlns="">
      <p:transition spd="slow" advTm="514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Exercises part D: taxon quality control – 10 min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solidFill>
                  <a:srgbClr val="354D9B"/>
                </a:solidFill>
              </a:rPr>
              <a:t>Use </a:t>
            </a:r>
            <a:r>
              <a:rPr lang="en-US" b="1" dirty="0" err="1">
                <a:solidFill>
                  <a:srgbClr val="354D9B"/>
                </a:solidFill>
              </a:rPr>
              <a:t>worrms</a:t>
            </a:r>
            <a:r>
              <a:rPr lang="en-US" dirty="0">
                <a:solidFill>
                  <a:srgbClr val="354D9B"/>
                </a:solidFill>
              </a:rPr>
              <a:t> library to obtain the LSID of each species and put them in a new column named “</a:t>
            </a:r>
            <a:r>
              <a:rPr lang="en-US" dirty="0" err="1">
                <a:solidFill>
                  <a:srgbClr val="354D9B"/>
                </a:solidFill>
              </a:rPr>
              <a:t>scientificNameID</a:t>
            </a:r>
            <a:r>
              <a:rPr lang="en-US" dirty="0">
                <a:solidFill>
                  <a:srgbClr val="354D9B"/>
                </a:solidFill>
              </a:rPr>
              <a:t>”</a:t>
            </a:r>
          </a:p>
          <a:p>
            <a:pPr marL="514350" indent="-514350">
              <a:buFont typeface="+mj-lt"/>
              <a:buAutoNum type="arabicPeriod"/>
            </a:pPr>
            <a:endParaRPr lang="en-US" dirty="0">
              <a:solidFill>
                <a:srgbClr val="354D9B"/>
              </a:solidFill>
            </a:endParaRPr>
          </a:p>
          <a:p>
            <a:pPr marL="0" indent="0">
              <a:buNone/>
            </a:pPr>
            <a:r>
              <a:rPr lang="en-US" dirty="0">
                <a:solidFill>
                  <a:srgbClr val="354D9B"/>
                </a:solidFill>
              </a:rPr>
              <a:t>	* use </a:t>
            </a:r>
            <a:r>
              <a:rPr lang="en-US" dirty="0" err="1">
                <a:solidFill>
                  <a:srgbClr val="354D9B"/>
                </a:solidFill>
              </a:rPr>
              <a:t>wm_records_taxamatch</a:t>
            </a:r>
            <a:r>
              <a:rPr lang="en-US" dirty="0">
                <a:solidFill>
                  <a:srgbClr val="354D9B"/>
                </a:solidFill>
              </a:rPr>
              <a:t> (make sure to check the outcome of the search) </a:t>
            </a:r>
          </a:p>
          <a:p>
            <a:pPr marL="0" indent="0">
              <a:buNone/>
            </a:pPr>
            <a:r>
              <a:rPr lang="en-US" dirty="0">
                <a:solidFill>
                  <a:srgbClr val="354D9B"/>
                </a:solidFill>
              </a:rPr>
              <a:t>	* once you obtained them, use “</a:t>
            </a:r>
            <a:r>
              <a:rPr lang="en-US" dirty="0" err="1">
                <a:solidFill>
                  <a:srgbClr val="354D9B"/>
                </a:solidFill>
              </a:rPr>
              <a:t>do.call</a:t>
            </a:r>
            <a:r>
              <a:rPr lang="en-US" dirty="0">
                <a:solidFill>
                  <a:srgbClr val="354D9B"/>
                </a:solidFill>
              </a:rPr>
              <a:t>(</a:t>
            </a:r>
            <a:r>
              <a:rPr lang="en-US" dirty="0" err="1">
                <a:solidFill>
                  <a:srgbClr val="354D9B"/>
                </a:solidFill>
              </a:rPr>
              <a:t>rbind</a:t>
            </a:r>
            <a:r>
              <a:rPr lang="en-US" dirty="0">
                <a:solidFill>
                  <a:srgbClr val="354D9B"/>
                </a:solidFill>
              </a:rPr>
              <a:t>, </a:t>
            </a:r>
            <a:r>
              <a:rPr lang="en-US" dirty="0" err="1">
                <a:solidFill>
                  <a:srgbClr val="354D9B"/>
                </a:solidFill>
              </a:rPr>
              <a:t>myspeciestable</a:t>
            </a:r>
            <a:r>
              <a:rPr lang="en-US" dirty="0">
                <a:solidFill>
                  <a:srgbClr val="354D9B"/>
                </a:solidFill>
              </a:rPr>
              <a:t>)” 	to transform the </a:t>
            </a:r>
            <a:r>
              <a:rPr lang="en-US" dirty="0" err="1">
                <a:solidFill>
                  <a:srgbClr val="354D9B"/>
                </a:solidFill>
              </a:rPr>
              <a:t>tibble</a:t>
            </a:r>
            <a:r>
              <a:rPr lang="en-US" dirty="0">
                <a:solidFill>
                  <a:srgbClr val="354D9B"/>
                </a:solidFill>
              </a:rPr>
              <a:t> to data frame </a:t>
            </a:r>
          </a:p>
          <a:p>
            <a:pPr marL="0" indent="0">
              <a:buNone/>
            </a:pPr>
            <a:r>
              <a:rPr lang="en-US" dirty="0">
                <a:solidFill>
                  <a:srgbClr val="354D9B"/>
                </a:solidFill>
              </a:rPr>
              <a:t>	* use </a:t>
            </a:r>
            <a:r>
              <a:rPr lang="en-US" dirty="0" err="1">
                <a:solidFill>
                  <a:srgbClr val="354D9B"/>
                </a:solidFill>
              </a:rPr>
              <a:t>left_join</a:t>
            </a:r>
            <a:r>
              <a:rPr lang="en-US" dirty="0">
                <a:solidFill>
                  <a:srgbClr val="354D9B"/>
                </a:solidFill>
              </a:rPr>
              <a:t> to ONLY add the LSID</a:t>
            </a:r>
          </a:p>
          <a:p>
            <a:pPr marL="0" indent="0">
              <a:buNone/>
            </a:pPr>
            <a:endParaRPr lang="en-US" dirty="0">
              <a:solidFill>
                <a:srgbClr val="354D9B"/>
              </a:solidFill>
            </a:endParaRPr>
          </a:p>
        </p:txBody>
      </p:sp>
    </p:spTree>
    <p:extLst>
      <p:ext uri="{BB962C8B-B14F-4D97-AF65-F5344CB8AC3E}">
        <p14:creationId xmlns:p14="http://schemas.microsoft.com/office/powerpoint/2010/main" val="401942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069770"/>
            <a:ext cx="10515600" cy="1325563"/>
          </a:xfrm>
        </p:spPr>
        <p:txBody>
          <a:bodyPr>
            <a:normAutofit/>
          </a:bodyPr>
          <a:lstStyle/>
          <a:p>
            <a:r>
              <a:rPr lang="en-US" b="1" dirty="0">
                <a:solidFill>
                  <a:srgbClr val="354D9B"/>
                </a:solidFill>
              </a:rPr>
              <a:t>Data standardization:</a:t>
            </a:r>
            <a:br>
              <a:rPr lang="en-US" b="1" dirty="0">
                <a:solidFill>
                  <a:srgbClr val="354D9B"/>
                </a:solidFill>
              </a:rPr>
            </a:br>
            <a:r>
              <a:rPr lang="en-US" b="1" dirty="0">
                <a:solidFill>
                  <a:srgbClr val="354D9B"/>
                </a:solidFill>
              </a:rPr>
              <a:t>Geographical standards</a:t>
            </a:r>
            <a:endParaRPr lang="en-US" dirty="0">
              <a:solidFill>
                <a:srgbClr val="354D9B"/>
              </a:solidFill>
            </a:endParaRPr>
          </a:p>
        </p:txBody>
      </p:sp>
      <p:pic>
        <p:nvPicPr>
          <p:cNvPr id="5" name="Picture 2" descr="Marine Regions OGC Web Services">
            <a:extLst>
              <a:ext uri="{FF2B5EF4-FFF2-40B4-BE49-F238E27FC236}">
                <a16:creationId xmlns:a16="http://schemas.microsoft.com/office/drawing/2014/main" id="{C4FAA066-491E-2A4C-1CC3-C4C7F45E9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27675"/>
            <a:ext cx="3765383" cy="11405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359FC8-5B78-9E05-7A70-3FAC1BE90F15}"/>
              </a:ext>
            </a:extLst>
          </p:cNvPr>
          <p:cNvPicPr>
            <a:picLocks noChangeAspect="1"/>
          </p:cNvPicPr>
          <p:nvPr/>
        </p:nvPicPr>
        <p:blipFill>
          <a:blip r:embed="rId5"/>
          <a:stretch>
            <a:fillRect/>
          </a:stretch>
        </p:blipFill>
        <p:spPr>
          <a:xfrm>
            <a:off x="4970452" y="3807001"/>
            <a:ext cx="3448531" cy="724001"/>
          </a:xfrm>
          <a:prstGeom prst="rect">
            <a:avLst/>
          </a:prstGeom>
        </p:spPr>
      </p:pic>
      <p:pic>
        <p:nvPicPr>
          <p:cNvPr id="16" name="Picture 15">
            <a:extLst>
              <a:ext uri="{FF2B5EF4-FFF2-40B4-BE49-F238E27FC236}">
                <a16:creationId xmlns:a16="http://schemas.microsoft.com/office/drawing/2014/main" id="{C61CCDC5-1D06-0C32-D64A-824B3076EA52}"/>
              </a:ext>
            </a:extLst>
          </p:cNvPr>
          <p:cNvPicPr>
            <a:picLocks noChangeAspect="1"/>
          </p:cNvPicPr>
          <p:nvPr/>
        </p:nvPicPr>
        <p:blipFill>
          <a:blip r:embed="rId6"/>
          <a:stretch>
            <a:fillRect/>
          </a:stretch>
        </p:blipFill>
        <p:spPr>
          <a:xfrm>
            <a:off x="8230140" y="2884836"/>
            <a:ext cx="3341922" cy="1284165"/>
          </a:xfrm>
          <a:prstGeom prst="rect">
            <a:avLst/>
          </a:prstGeom>
        </p:spPr>
      </p:pic>
      <p:pic>
        <p:nvPicPr>
          <p:cNvPr id="20" name="Picture 19">
            <a:extLst>
              <a:ext uri="{FF2B5EF4-FFF2-40B4-BE49-F238E27FC236}">
                <a16:creationId xmlns:a16="http://schemas.microsoft.com/office/drawing/2014/main" id="{B67515D5-3248-C26A-970C-862C9EFA401C}"/>
              </a:ext>
            </a:extLst>
          </p:cNvPr>
          <p:cNvPicPr>
            <a:picLocks noChangeAspect="1"/>
          </p:cNvPicPr>
          <p:nvPr/>
        </p:nvPicPr>
        <p:blipFill>
          <a:blip r:embed="rId7"/>
          <a:stretch>
            <a:fillRect/>
          </a:stretch>
        </p:blipFill>
        <p:spPr>
          <a:xfrm>
            <a:off x="2814060" y="4894574"/>
            <a:ext cx="8059275" cy="743054"/>
          </a:xfrm>
          <a:prstGeom prst="rect">
            <a:avLst/>
          </a:prstGeom>
        </p:spPr>
      </p:pic>
      <p:sp>
        <p:nvSpPr>
          <p:cNvPr id="22" name="TextBox 21">
            <a:extLst>
              <a:ext uri="{FF2B5EF4-FFF2-40B4-BE49-F238E27FC236}">
                <a16:creationId xmlns:a16="http://schemas.microsoft.com/office/drawing/2014/main" id="{6C18D9BA-F8E9-C97F-854B-5BAFB04340A8}"/>
              </a:ext>
            </a:extLst>
          </p:cNvPr>
          <p:cNvSpPr txBox="1"/>
          <p:nvPr/>
        </p:nvSpPr>
        <p:spPr>
          <a:xfrm>
            <a:off x="2694027" y="6335811"/>
            <a:ext cx="1158202" cy="276999"/>
          </a:xfrm>
          <a:prstGeom prst="rect">
            <a:avLst/>
          </a:prstGeom>
          <a:noFill/>
        </p:spPr>
        <p:txBody>
          <a:bodyPr wrap="none" rtlCol="0">
            <a:spAutoFit/>
          </a:bodyPr>
          <a:lstStyle/>
          <a:p>
            <a:r>
              <a:rPr lang="en-US" sz="1200" dirty="0">
                <a:hlinkClick r:id="rId8"/>
              </a:rPr>
              <a:t>Marine Regions</a:t>
            </a:r>
            <a:endParaRPr lang="en-US" sz="1200" dirty="0"/>
          </a:p>
        </p:txBody>
      </p:sp>
      <p:sp>
        <p:nvSpPr>
          <p:cNvPr id="23" name="TextBox 22">
            <a:extLst>
              <a:ext uri="{FF2B5EF4-FFF2-40B4-BE49-F238E27FC236}">
                <a16:creationId xmlns:a16="http://schemas.microsoft.com/office/drawing/2014/main" id="{708ED0E5-8CC6-7678-1400-2F9156AE1067}"/>
              </a:ext>
            </a:extLst>
          </p:cNvPr>
          <p:cNvSpPr txBox="1"/>
          <p:nvPr/>
        </p:nvSpPr>
        <p:spPr>
          <a:xfrm>
            <a:off x="8230140" y="6377083"/>
            <a:ext cx="875561" cy="276999"/>
          </a:xfrm>
          <a:prstGeom prst="rect">
            <a:avLst/>
          </a:prstGeom>
          <a:noFill/>
        </p:spPr>
        <p:txBody>
          <a:bodyPr wrap="none" rtlCol="0">
            <a:spAutoFit/>
          </a:bodyPr>
          <a:lstStyle/>
          <a:p>
            <a:r>
              <a:rPr lang="en-US" sz="1200" dirty="0" err="1">
                <a:hlinkClick r:id="rId9"/>
              </a:rPr>
              <a:t>GeoNames</a:t>
            </a:r>
            <a:endParaRPr lang="en-US" sz="1200" dirty="0"/>
          </a:p>
        </p:txBody>
      </p:sp>
      <p:sp>
        <p:nvSpPr>
          <p:cNvPr id="24" name="TextBox 23">
            <a:extLst>
              <a:ext uri="{FF2B5EF4-FFF2-40B4-BE49-F238E27FC236}">
                <a16:creationId xmlns:a16="http://schemas.microsoft.com/office/drawing/2014/main" id="{43E36959-4F8B-04C4-265D-85108EB77653}"/>
              </a:ext>
            </a:extLst>
          </p:cNvPr>
          <p:cNvSpPr txBox="1"/>
          <p:nvPr/>
        </p:nvSpPr>
        <p:spPr>
          <a:xfrm>
            <a:off x="4864818" y="6348250"/>
            <a:ext cx="3877238" cy="276999"/>
          </a:xfrm>
          <a:prstGeom prst="rect">
            <a:avLst/>
          </a:prstGeom>
          <a:noFill/>
        </p:spPr>
        <p:txBody>
          <a:bodyPr wrap="square" rtlCol="0">
            <a:spAutoFit/>
          </a:bodyPr>
          <a:lstStyle/>
          <a:p>
            <a:r>
              <a:rPr lang="en-US" sz="1200" dirty="0">
                <a:hlinkClick r:id="rId10"/>
              </a:rPr>
              <a:t>ICSM Composite Gazetteer of Australia</a:t>
            </a:r>
            <a:endParaRPr lang="en-US" sz="1200" dirty="0"/>
          </a:p>
        </p:txBody>
      </p:sp>
      <p:sp>
        <p:nvSpPr>
          <p:cNvPr id="25" name="TextBox 24">
            <a:extLst>
              <a:ext uri="{FF2B5EF4-FFF2-40B4-BE49-F238E27FC236}">
                <a16:creationId xmlns:a16="http://schemas.microsoft.com/office/drawing/2014/main" id="{7C791FAE-452F-A5C7-BBAB-BC336C6481CA}"/>
              </a:ext>
            </a:extLst>
          </p:cNvPr>
          <p:cNvSpPr txBox="1"/>
          <p:nvPr/>
        </p:nvSpPr>
        <p:spPr>
          <a:xfrm>
            <a:off x="10066201" y="6368298"/>
            <a:ext cx="1771703" cy="276999"/>
          </a:xfrm>
          <a:prstGeom prst="rect">
            <a:avLst/>
          </a:prstGeom>
          <a:noFill/>
        </p:spPr>
        <p:txBody>
          <a:bodyPr wrap="none" rtlCol="0">
            <a:spAutoFit/>
          </a:bodyPr>
          <a:lstStyle/>
          <a:p>
            <a:r>
              <a:rPr lang="en-US" sz="1200" dirty="0">
                <a:hlinkClick r:id="rId11"/>
              </a:rPr>
              <a:t>Place Names (fsdf.org.au)</a:t>
            </a:r>
            <a:endParaRPr lang="en-US" sz="1200" dirty="0"/>
          </a:p>
        </p:txBody>
      </p:sp>
    </p:spTree>
    <p:extLst>
      <p:ext uri="{BB962C8B-B14F-4D97-AF65-F5344CB8AC3E}">
        <p14:creationId xmlns:p14="http://schemas.microsoft.com/office/powerpoint/2010/main" val="3356768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lstStyle/>
          <a:p>
            <a:r>
              <a:rPr lang="en-US" b="1" dirty="0">
                <a:solidFill>
                  <a:srgbClr val="354D9B"/>
                </a:solidFill>
              </a:rPr>
              <a:t>Data standardization:</a:t>
            </a:r>
            <a:br>
              <a:rPr lang="en-US" b="1" dirty="0">
                <a:solidFill>
                  <a:srgbClr val="354D9B"/>
                </a:solidFill>
              </a:rPr>
            </a:br>
            <a:r>
              <a:rPr lang="en-US" b="1" dirty="0">
                <a:solidFill>
                  <a:srgbClr val="354D9B"/>
                </a:solidFill>
              </a:rPr>
              <a:t>Marine georeferencing </a:t>
            </a:r>
            <a:endParaRPr lang="en-US" dirty="0">
              <a:solidFill>
                <a:srgbClr val="354D9B"/>
              </a:solidFill>
            </a:endParaRPr>
          </a:p>
        </p:txBody>
      </p:sp>
      <p:sp>
        <p:nvSpPr>
          <p:cNvPr id="3" name="TextBox 2">
            <a:extLst>
              <a:ext uri="{FF2B5EF4-FFF2-40B4-BE49-F238E27FC236}">
                <a16:creationId xmlns:a16="http://schemas.microsoft.com/office/drawing/2014/main" id="{6029E656-559A-9212-88F2-0CD32C677F7B}"/>
              </a:ext>
            </a:extLst>
          </p:cNvPr>
          <p:cNvSpPr txBox="1"/>
          <p:nvPr/>
        </p:nvSpPr>
        <p:spPr>
          <a:xfrm>
            <a:off x="2804721" y="6033008"/>
            <a:ext cx="3343716" cy="369332"/>
          </a:xfrm>
          <a:prstGeom prst="rect">
            <a:avLst/>
          </a:prstGeom>
          <a:noFill/>
        </p:spPr>
        <p:txBody>
          <a:bodyPr wrap="square" rtlCol="0">
            <a:spAutoFit/>
          </a:bodyPr>
          <a:lstStyle/>
          <a:p>
            <a:r>
              <a:rPr lang="en-US" dirty="0">
                <a:hlinkClick r:id="rId4"/>
              </a:rPr>
              <a:t>Marine regions Gazeetter</a:t>
            </a:r>
            <a:endParaRPr lang="en-US" dirty="0"/>
          </a:p>
        </p:txBody>
      </p:sp>
      <p:pic>
        <p:nvPicPr>
          <p:cNvPr id="5" name="Picture 2" descr="Marine Regions OGC Web Services">
            <a:extLst>
              <a:ext uri="{FF2B5EF4-FFF2-40B4-BE49-F238E27FC236}">
                <a16:creationId xmlns:a16="http://schemas.microsoft.com/office/drawing/2014/main" id="{C4FAA066-491E-2A4C-1CC3-C4C7F45E9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324" y="3207816"/>
            <a:ext cx="3765383" cy="1140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FBE23C-30AB-BC36-17FD-A717721F1E37}"/>
              </a:ext>
            </a:extLst>
          </p:cNvPr>
          <p:cNvPicPr>
            <a:picLocks noChangeAspect="1"/>
          </p:cNvPicPr>
          <p:nvPr/>
        </p:nvPicPr>
        <p:blipFill rotWithShape="1">
          <a:blip r:embed="rId6"/>
          <a:srcRect t="26043"/>
          <a:stretch/>
        </p:blipFill>
        <p:spPr>
          <a:xfrm>
            <a:off x="5384951" y="3007538"/>
            <a:ext cx="6068063" cy="2939142"/>
          </a:xfrm>
          <a:prstGeom prst="rect">
            <a:avLst/>
          </a:prstGeom>
        </p:spPr>
      </p:pic>
      <p:pic>
        <p:nvPicPr>
          <p:cNvPr id="12" name="Picture 11">
            <a:extLst>
              <a:ext uri="{FF2B5EF4-FFF2-40B4-BE49-F238E27FC236}">
                <a16:creationId xmlns:a16="http://schemas.microsoft.com/office/drawing/2014/main" id="{44C2C9A2-3BF0-CECF-8A86-6D14661F6B8E}"/>
              </a:ext>
            </a:extLst>
          </p:cNvPr>
          <p:cNvPicPr>
            <a:picLocks noChangeAspect="1"/>
          </p:cNvPicPr>
          <p:nvPr/>
        </p:nvPicPr>
        <p:blipFill>
          <a:blip r:embed="rId7"/>
          <a:stretch>
            <a:fillRect/>
          </a:stretch>
        </p:blipFill>
        <p:spPr>
          <a:xfrm>
            <a:off x="9451778" y="5344609"/>
            <a:ext cx="2430649" cy="1541781"/>
          </a:xfrm>
          <a:prstGeom prst="rect">
            <a:avLst/>
          </a:prstGeom>
        </p:spPr>
      </p:pic>
      <p:sp>
        <p:nvSpPr>
          <p:cNvPr id="14" name="TextBox 13">
            <a:extLst>
              <a:ext uri="{FF2B5EF4-FFF2-40B4-BE49-F238E27FC236}">
                <a16:creationId xmlns:a16="http://schemas.microsoft.com/office/drawing/2014/main" id="{633B906B-E0D4-AF53-CFCD-6E023ABD1D68}"/>
              </a:ext>
            </a:extLst>
          </p:cNvPr>
          <p:cNvSpPr txBox="1"/>
          <p:nvPr/>
        </p:nvSpPr>
        <p:spPr>
          <a:xfrm>
            <a:off x="2787844" y="6326044"/>
            <a:ext cx="3600153" cy="369332"/>
          </a:xfrm>
          <a:prstGeom prst="rect">
            <a:avLst/>
          </a:prstGeom>
          <a:noFill/>
        </p:spPr>
        <p:txBody>
          <a:bodyPr wrap="none" rtlCol="0">
            <a:spAutoFit/>
          </a:bodyPr>
          <a:lstStyle/>
          <a:p>
            <a:r>
              <a:rPr lang="pt-BR" dirty="0">
                <a:hlinkClick r:id="rId8"/>
              </a:rPr>
              <a:t>MarineRegions R client (github.com)</a:t>
            </a:r>
            <a:endParaRPr lang="en-US" dirty="0"/>
          </a:p>
        </p:txBody>
      </p:sp>
    </p:spTree>
    <p:extLst>
      <p:ext uri="{BB962C8B-B14F-4D97-AF65-F5344CB8AC3E}">
        <p14:creationId xmlns:p14="http://schemas.microsoft.com/office/powerpoint/2010/main" val="140343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3661223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lstStyle/>
          <a:p>
            <a:r>
              <a:rPr lang="en-US" b="1" dirty="0">
                <a:solidFill>
                  <a:srgbClr val="354D9B"/>
                </a:solidFill>
              </a:rPr>
              <a:t>Exercises part E: Marine georeferencing – 10 min</a:t>
            </a:r>
            <a:endParaRPr lang="en-US" dirty="0">
              <a:solidFill>
                <a:srgbClr val="354D9B"/>
              </a:solidFill>
            </a:endParaRPr>
          </a:p>
        </p:txBody>
      </p:sp>
      <p:sp>
        <p:nvSpPr>
          <p:cNvPr id="7" name="Content Placeholder 2">
            <a:extLst>
              <a:ext uri="{FF2B5EF4-FFF2-40B4-BE49-F238E27FC236}">
                <a16:creationId xmlns:a16="http://schemas.microsoft.com/office/drawing/2014/main" id="{83F7B254-8887-6B2B-6897-776FAA2AE62B}"/>
              </a:ext>
            </a:extLst>
          </p:cNvPr>
          <p:cNvSpPr>
            <a:spLocks noGrp="1"/>
          </p:cNvSpPr>
          <p:nvPr>
            <p:ph idx="1"/>
          </p:nvPr>
        </p:nvSpPr>
        <p:spPr>
          <a:xfrm>
            <a:off x="838200" y="2509633"/>
            <a:ext cx="10515600" cy="3680152"/>
          </a:xfrm>
        </p:spPr>
        <p:txBody>
          <a:bodyPr/>
          <a:lstStyle/>
          <a:p>
            <a:pPr marL="514350" indent="-514350">
              <a:buFont typeface="+mj-lt"/>
              <a:buAutoNum type="arabicPeriod"/>
            </a:pPr>
            <a:r>
              <a:rPr lang="en-US" dirty="0">
                <a:solidFill>
                  <a:srgbClr val="354D9B"/>
                </a:solidFill>
              </a:rPr>
              <a:t>Use </a:t>
            </a:r>
            <a:r>
              <a:rPr lang="en-US" b="1" dirty="0">
                <a:solidFill>
                  <a:srgbClr val="354D9B"/>
                </a:solidFill>
              </a:rPr>
              <a:t>mregions2</a:t>
            </a:r>
            <a:r>
              <a:rPr lang="en-US" dirty="0">
                <a:solidFill>
                  <a:srgbClr val="354D9B"/>
                </a:solidFill>
              </a:rPr>
              <a:t> to search for the correct id of the region (make sure to check the outcome of the search) and put it in a new column (</a:t>
            </a:r>
            <a:r>
              <a:rPr lang="en-US" dirty="0" err="1">
                <a:solidFill>
                  <a:srgbClr val="354D9B"/>
                </a:solidFill>
              </a:rPr>
              <a:t>locationID</a:t>
            </a:r>
            <a:r>
              <a:rPr lang="en-US" dirty="0">
                <a:solidFill>
                  <a:srgbClr val="354D9B"/>
                </a:solidFill>
              </a:rPr>
              <a:t>) * use </a:t>
            </a:r>
            <a:r>
              <a:rPr lang="en-US" dirty="0" err="1">
                <a:solidFill>
                  <a:srgbClr val="354D9B"/>
                </a:solidFill>
              </a:rPr>
              <a:t>mr_gaz_records_by_name</a:t>
            </a:r>
            <a:r>
              <a:rPr lang="en-US" dirty="0">
                <a:solidFill>
                  <a:srgbClr val="354D9B"/>
                </a:solidFill>
              </a:rPr>
              <a:t> &amp; use the EEZ of Ireland</a:t>
            </a:r>
          </a:p>
          <a:p>
            <a:pPr marL="514350" indent="-514350">
              <a:buFont typeface="+mj-lt"/>
              <a:buAutoNum type="arabicPeriod"/>
            </a:pPr>
            <a:endParaRPr lang="en-US" dirty="0">
              <a:solidFill>
                <a:srgbClr val="354D9B"/>
              </a:solidFill>
            </a:endParaRPr>
          </a:p>
          <a:p>
            <a:pPr marL="0" indent="0">
              <a:buNone/>
            </a:pPr>
            <a:r>
              <a:rPr lang="en-US" dirty="0">
                <a:solidFill>
                  <a:srgbClr val="354D9B"/>
                </a:solidFill>
              </a:rPr>
              <a:t>	</a:t>
            </a:r>
          </a:p>
        </p:txBody>
      </p:sp>
    </p:spTree>
    <p:extLst>
      <p:ext uri="{BB962C8B-B14F-4D97-AF65-F5344CB8AC3E}">
        <p14:creationId xmlns:p14="http://schemas.microsoft.com/office/powerpoint/2010/main" val="339543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38200" y="365125"/>
            <a:ext cx="10515600" cy="1325563"/>
          </a:xfrm>
        </p:spPr>
        <p:txBody>
          <a:bodyPr/>
          <a:lstStyle/>
          <a:p>
            <a:r>
              <a:rPr lang="en-US" b="1" dirty="0">
                <a:solidFill>
                  <a:srgbClr val="354D9B"/>
                </a:solidFill>
              </a:rPr>
              <a:t>Yes, many standards…</a:t>
            </a:r>
          </a:p>
        </p:txBody>
      </p:sp>
      <p:pic>
        <p:nvPicPr>
          <p:cNvPr id="6" name="Google Shape;491;p45">
            <a:extLst>
              <a:ext uri="{FF2B5EF4-FFF2-40B4-BE49-F238E27FC236}">
                <a16:creationId xmlns:a16="http://schemas.microsoft.com/office/drawing/2014/main" id="{D283793F-27C1-2677-A137-66117AB0C665}"/>
              </a:ext>
            </a:extLst>
          </p:cNvPr>
          <p:cNvPicPr preferRelativeResize="0"/>
          <p:nvPr/>
        </p:nvPicPr>
        <p:blipFill>
          <a:blip r:embed="rId4">
            <a:alphaModFix/>
          </a:blip>
          <a:stretch>
            <a:fillRect/>
          </a:stretch>
        </p:blipFill>
        <p:spPr>
          <a:xfrm>
            <a:off x="2661122" y="1858282"/>
            <a:ext cx="6695521" cy="3789700"/>
          </a:xfrm>
          <a:prstGeom prst="rect">
            <a:avLst/>
          </a:prstGeom>
          <a:noFill/>
          <a:ln>
            <a:noFill/>
          </a:ln>
          <a:effectLst>
            <a:outerShdw blurRad="57150" dist="19050" dir="5400000" algn="bl" rotWithShape="0">
              <a:srgbClr val="000000">
                <a:alpha val="50000"/>
              </a:srgbClr>
            </a:outerShdw>
          </a:effectLst>
        </p:spPr>
      </p:pic>
      <p:sp>
        <p:nvSpPr>
          <p:cNvPr id="8" name="TextBox 7">
            <a:extLst>
              <a:ext uri="{FF2B5EF4-FFF2-40B4-BE49-F238E27FC236}">
                <a16:creationId xmlns:a16="http://schemas.microsoft.com/office/drawing/2014/main" id="{7AC91FBB-809D-A941-61FD-7C14CF3B0DAC}"/>
              </a:ext>
            </a:extLst>
          </p:cNvPr>
          <p:cNvSpPr txBox="1"/>
          <p:nvPr/>
        </p:nvSpPr>
        <p:spPr>
          <a:xfrm>
            <a:off x="5596504" y="5750936"/>
            <a:ext cx="998991" cy="261610"/>
          </a:xfrm>
          <a:prstGeom prst="rect">
            <a:avLst/>
          </a:prstGeom>
          <a:noFill/>
        </p:spPr>
        <p:txBody>
          <a:bodyPr wrap="none" rtlCol="0">
            <a:spAutoFit/>
          </a:bodyPr>
          <a:lstStyle/>
          <a:p>
            <a:r>
              <a:rPr lang="en-US" sz="1100" dirty="0"/>
              <a:t>By </a:t>
            </a:r>
            <a:r>
              <a:rPr lang="en-US" sz="1100" dirty="0" err="1">
                <a:hlinkClick r:id="rId5"/>
              </a:rPr>
              <a:t>xkcd</a:t>
            </a:r>
            <a:r>
              <a:rPr lang="en-US" sz="1100" dirty="0"/>
              <a:t>/ CCBY</a:t>
            </a:r>
          </a:p>
        </p:txBody>
      </p:sp>
    </p:spTree>
    <p:extLst>
      <p:ext uri="{BB962C8B-B14F-4D97-AF65-F5344CB8AC3E}">
        <p14:creationId xmlns:p14="http://schemas.microsoft.com/office/powerpoint/2010/main" val="421222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8D70-6065-DC54-A1C3-D3D33B241AE0}"/>
              </a:ext>
            </a:extLst>
          </p:cNvPr>
          <p:cNvSpPr>
            <a:spLocks noGrp="1"/>
          </p:cNvSpPr>
          <p:nvPr>
            <p:ph type="title"/>
          </p:nvPr>
        </p:nvSpPr>
        <p:spPr>
          <a:xfrm>
            <a:off x="838200" y="685800"/>
            <a:ext cx="10515600" cy="1325563"/>
          </a:xfrm>
        </p:spPr>
        <p:txBody>
          <a:bodyPr/>
          <a:lstStyle/>
          <a:p>
            <a:r>
              <a:rPr lang="en-US" b="1" dirty="0">
                <a:solidFill>
                  <a:srgbClr val="354D9B"/>
                </a:solidFill>
              </a:rPr>
              <a:t>They work as containers where you can fit in your data!</a:t>
            </a:r>
          </a:p>
        </p:txBody>
      </p:sp>
      <p:pic>
        <p:nvPicPr>
          <p:cNvPr id="5" name="Content Placeholder 4" descr="A group of glass jars&#10;&#10;Description automatically generated with medium confidence">
            <a:extLst>
              <a:ext uri="{FF2B5EF4-FFF2-40B4-BE49-F238E27FC236}">
                <a16:creationId xmlns:a16="http://schemas.microsoft.com/office/drawing/2014/main" id="{587B2789-9D20-CF0A-BDE5-6EB4FC1673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559" b="10835"/>
          <a:stretch/>
        </p:blipFill>
        <p:spPr>
          <a:xfrm>
            <a:off x="4208666" y="2626874"/>
            <a:ext cx="3603218" cy="3383401"/>
          </a:xfrm>
        </p:spPr>
      </p:pic>
      <p:sp>
        <p:nvSpPr>
          <p:cNvPr id="6" name="Rectangle 5">
            <a:extLst>
              <a:ext uri="{FF2B5EF4-FFF2-40B4-BE49-F238E27FC236}">
                <a16:creationId xmlns:a16="http://schemas.microsoft.com/office/drawing/2014/main" id="{424F7328-C4ED-3E8B-E2CD-FF2A7C0DF880}"/>
              </a:ext>
            </a:extLst>
          </p:cNvPr>
          <p:cNvSpPr/>
          <p:nvPr/>
        </p:nvSpPr>
        <p:spPr>
          <a:xfrm>
            <a:off x="8298591" y="2505670"/>
            <a:ext cx="2567114"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y</a:t>
            </a:r>
            <a:r>
              <a:rPr lang="en-US" sz="4800" b="0" cap="none" spc="0" dirty="0">
                <a:ln w="0"/>
                <a:solidFill>
                  <a:schemeClr val="accent1"/>
                </a:solidFill>
                <a:effectLst>
                  <a:outerShdw blurRad="38100" dist="25400" dir="5400000" algn="ctr" rotWithShape="0">
                    <a:srgbClr val="6E747A">
                      <a:alpha val="43000"/>
                    </a:srgbClr>
                  </a:outerShdw>
                </a:effectLst>
              </a:rPr>
              <a:t>our data</a:t>
            </a:r>
          </a:p>
        </p:txBody>
      </p:sp>
      <p:sp>
        <p:nvSpPr>
          <p:cNvPr id="7" name="Rectangle 6">
            <a:extLst>
              <a:ext uri="{FF2B5EF4-FFF2-40B4-BE49-F238E27FC236}">
                <a16:creationId xmlns:a16="http://schemas.microsoft.com/office/drawing/2014/main" id="{0AF0C0BF-4730-3344-B676-CAF61D3E620A}"/>
              </a:ext>
            </a:extLst>
          </p:cNvPr>
          <p:cNvSpPr/>
          <p:nvPr/>
        </p:nvSpPr>
        <p:spPr>
          <a:xfrm>
            <a:off x="1890370" y="2772350"/>
            <a:ext cx="2136739"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his</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8" name="Rectangle 7">
            <a:extLst>
              <a:ext uri="{FF2B5EF4-FFF2-40B4-BE49-F238E27FC236}">
                <a16:creationId xmlns:a16="http://schemas.microsoft.com/office/drawing/2014/main" id="{6E4D24DF-729F-4622-7C92-E775CBB56669}"/>
              </a:ext>
            </a:extLst>
          </p:cNvPr>
          <p:cNvSpPr/>
          <p:nvPr/>
        </p:nvSpPr>
        <p:spPr>
          <a:xfrm>
            <a:off x="8554693" y="5332273"/>
            <a:ext cx="2624052"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their</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9" name="Rectangle 8">
            <a:extLst>
              <a:ext uri="{FF2B5EF4-FFF2-40B4-BE49-F238E27FC236}">
                <a16:creationId xmlns:a16="http://schemas.microsoft.com/office/drawing/2014/main" id="{FF04A3EA-354C-9B80-D94B-F0E97F68E96F}"/>
              </a:ext>
            </a:extLst>
          </p:cNvPr>
          <p:cNvSpPr/>
          <p:nvPr/>
        </p:nvSpPr>
        <p:spPr>
          <a:xfrm>
            <a:off x="1200333" y="5248870"/>
            <a:ext cx="2276201"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her</a:t>
            </a:r>
            <a:r>
              <a:rPr lang="en-US" sz="4800" b="0" cap="none" spc="0" dirty="0">
                <a:ln w="0"/>
                <a:solidFill>
                  <a:schemeClr val="accent1"/>
                </a:solidFill>
                <a:effectLst>
                  <a:outerShdw blurRad="38100" dist="25400" dir="5400000" algn="ctr" rotWithShape="0">
                    <a:srgbClr val="6E747A">
                      <a:alpha val="43000"/>
                    </a:srgbClr>
                  </a:outerShdw>
                </a:effectLst>
              </a:rPr>
              <a:t> data</a:t>
            </a:r>
          </a:p>
        </p:txBody>
      </p:sp>
      <p:sp>
        <p:nvSpPr>
          <p:cNvPr id="11" name="Arrow: Curved Right 10">
            <a:extLst>
              <a:ext uri="{FF2B5EF4-FFF2-40B4-BE49-F238E27FC236}">
                <a16:creationId xmlns:a16="http://schemas.microsoft.com/office/drawing/2014/main" id="{CE8BD8D9-CE47-C328-9FC8-72A67A5AF61F}"/>
              </a:ext>
            </a:extLst>
          </p:cNvPr>
          <p:cNvSpPr/>
          <p:nvPr/>
        </p:nvSpPr>
        <p:spPr>
          <a:xfrm rot="5400000">
            <a:off x="8227219" y="1218408"/>
            <a:ext cx="561975" cy="21478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5AF93472-B57B-8076-6765-AB77F42B90C5}"/>
              </a:ext>
            </a:extLst>
          </p:cNvPr>
          <p:cNvSpPr/>
          <p:nvPr/>
        </p:nvSpPr>
        <p:spPr>
          <a:xfrm rot="16200000">
            <a:off x="3578553" y="5270856"/>
            <a:ext cx="561975" cy="21478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B85316E2-5903-92F5-2086-F93D7E8CDE05}"/>
              </a:ext>
            </a:extLst>
          </p:cNvPr>
          <p:cNvSpPr/>
          <p:nvPr/>
        </p:nvSpPr>
        <p:spPr>
          <a:xfrm rot="16200000" flipV="1">
            <a:off x="8138879" y="5446221"/>
            <a:ext cx="561975" cy="18292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E9C369FD-16D6-D2CF-EBBE-AA80EAC9788A}"/>
              </a:ext>
            </a:extLst>
          </p:cNvPr>
          <p:cNvSpPr/>
          <p:nvPr/>
        </p:nvSpPr>
        <p:spPr>
          <a:xfrm rot="16200000" flipH="1">
            <a:off x="3727571" y="1674695"/>
            <a:ext cx="814943" cy="14882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0" name="Diagram 19">
            <a:extLst>
              <a:ext uri="{FF2B5EF4-FFF2-40B4-BE49-F238E27FC236}">
                <a16:creationId xmlns:a16="http://schemas.microsoft.com/office/drawing/2014/main" id="{E9A62B13-6F4A-F67B-EB98-19A430D8AF9A}"/>
              </a:ext>
            </a:extLst>
          </p:cNvPr>
          <p:cNvGraphicFramePr/>
          <p:nvPr>
            <p:extLst>
              <p:ext uri="{D42A27DB-BD31-4B8C-83A1-F6EECF244321}">
                <p14:modId xmlns:p14="http://schemas.microsoft.com/office/powerpoint/2010/main" val="19059082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TextBox 21">
            <a:extLst>
              <a:ext uri="{FF2B5EF4-FFF2-40B4-BE49-F238E27FC236}">
                <a16:creationId xmlns:a16="http://schemas.microsoft.com/office/drawing/2014/main" id="{49EAB6AA-FED1-2622-AD6D-7C0A5FB138D6}"/>
              </a:ext>
            </a:extLst>
          </p:cNvPr>
          <p:cNvSpPr txBox="1"/>
          <p:nvPr/>
        </p:nvSpPr>
        <p:spPr>
          <a:xfrm>
            <a:off x="5422760" y="5836860"/>
            <a:ext cx="1986441" cy="230832"/>
          </a:xfrm>
          <a:prstGeom prst="rect">
            <a:avLst/>
          </a:prstGeom>
          <a:noFill/>
        </p:spPr>
        <p:txBody>
          <a:bodyPr wrap="none" rtlCol="0">
            <a:spAutoFit/>
          </a:bodyPr>
          <a:lstStyle/>
          <a:p>
            <a:r>
              <a:rPr lang="en-US" sz="900" dirty="0"/>
              <a:t>Derived from </a:t>
            </a:r>
            <a:r>
              <a:rPr lang="en-US" sz="900" dirty="0">
                <a:hlinkClick r:id="rId9"/>
              </a:rPr>
              <a:t>Glass Jars With Food</a:t>
            </a:r>
            <a:r>
              <a:rPr lang="en-US" sz="900" dirty="0"/>
              <a:t>/ CC</a:t>
            </a:r>
          </a:p>
        </p:txBody>
      </p:sp>
    </p:spTree>
    <p:extLst>
      <p:ext uri="{BB962C8B-B14F-4D97-AF65-F5344CB8AC3E}">
        <p14:creationId xmlns:p14="http://schemas.microsoft.com/office/powerpoint/2010/main" val="3241239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184070"/>
            <a:ext cx="10515600" cy="1325563"/>
          </a:xfrm>
        </p:spPr>
        <p:txBody>
          <a:bodyPr>
            <a:normAutofit/>
          </a:bodyPr>
          <a:lstStyle/>
          <a:p>
            <a:r>
              <a:rPr lang="en-US" b="1" dirty="0">
                <a:solidFill>
                  <a:srgbClr val="354D9B"/>
                </a:solidFill>
              </a:rPr>
              <a:t>Summary</a:t>
            </a:r>
          </a:p>
        </p:txBody>
      </p:sp>
      <p:sp>
        <p:nvSpPr>
          <p:cNvPr id="3" name="TextBox 2">
            <a:extLst>
              <a:ext uri="{FF2B5EF4-FFF2-40B4-BE49-F238E27FC236}">
                <a16:creationId xmlns:a16="http://schemas.microsoft.com/office/drawing/2014/main" id="{44D8354E-EE08-DFD0-68E4-053EFF393252}"/>
              </a:ext>
            </a:extLst>
          </p:cNvPr>
          <p:cNvSpPr txBox="1"/>
          <p:nvPr/>
        </p:nvSpPr>
        <p:spPr>
          <a:xfrm>
            <a:off x="838199" y="2509632"/>
            <a:ext cx="10035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54D9B"/>
                </a:solidFill>
              </a:rPr>
              <a:t>Data cleaning is an essential before handling, analyzing, etc., using R makes it easier</a:t>
            </a:r>
          </a:p>
          <a:p>
            <a:pPr marL="285750" indent="-285750">
              <a:buFont typeface="Arial" panose="020B0604020202020204" pitchFamily="34" charset="0"/>
              <a:buChar char="•"/>
            </a:pPr>
            <a:r>
              <a:rPr lang="en-US" dirty="0">
                <a:solidFill>
                  <a:srgbClr val="354D9B"/>
                </a:solidFill>
              </a:rPr>
              <a:t>Making your data “tidy” is a great way to make data interoperable (and to share it with colleagues)</a:t>
            </a:r>
          </a:p>
          <a:p>
            <a:pPr marL="285750" indent="-285750">
              <a:buFont typeface="Arial" panose="020B0604020202020204" pitchFamily="34" charset="0"/>
              <a:buChar char="•"/>
            </a:pPr>
            <a:r>
              <a:rPr lang="en-US" dirty="0">
                <a:solidFill>
                  <a:srgbClr val="354D9B"/>
                </a:solidFill>
              </a:rPr>
              <a:t>In R, </a:t>
            </a:r>
            <a:r>
              <a:rPr lang="en-US" dirty="0" err="1">
                <a:solidFill>
                  <a:srgbClr val="354D9B"/>
                </a:solidFill>
              </a:rPr>
              <a:t>tidyverse</a:t>
            </a:r>
            <a:r>
              <a:rPr lang="en-US" dirty="0">
                <a:solidFill>
                  <a:srgbClr val="354D9B"/>
                </a:solidFill>
              </a:rPr>
              <a:t> is a (collection of) package to help you handling data.</a:t>
            </a:r>
          </a:p>
          <a:p>
            <a:pPr marL="285750" indent="-285750">
              <a:buFont typeface="Arial" panose="020B0604020202020204" pitchFamily="34" charset="0"/>
              <a:buChar char="•"/>
            </a:pPr>
            <a:r>
              <a:rPr lang="en-US" dirty="0">
                <a:solidFill>
                  <a:srgbClr val="354D9B"/>
                </a:solidFill>
              </a:rPr>
              <a:t>In biodiversity, there are different standards useful for sharing your data, such as Darwin Core or marine regions. </a:t>
            </a:r>
          </a:p>
          <a:p>
            <a:pPr marL="0" indent="0">
              <a:buNone/>
            </a:pPr>
            <a:endParaRPr lang="en-US" dirty="0">
              <a:solidFill>
                <a:srgbClr val="354D9B"/>
              </a:solidFill>
            </a:endParaRPr>
          </a:p>
          <a:p>
            <a:pPr marL="0" indent="0">
              <a:buNone/>
            </a:pPr>
            <a:endParaRPr lang="en-US" b="1" dirty="0">
              <a:solidFill>
                <a:srgbClr val="354D9B"/>
              </a:solidFill>
            </a:endParaRPr>
          </a:p>
          <a:p>
            <a:pPr marL="0" indent="0">
              <a:buNone/>
            </a:pPr>
            <a:r>
              <a:rPr lang="en-US" b="1" dirty="0">
                <a:solidFill>
                  <a:srgbClr val="354D9B"/>
                </a:solidFill>
              </a:rPr>
              <a:t>Standards are helpful to make sure we are all in the same page!</a:t>
            </a:r>
          </a:p>
        </p:txBody>
      </p:sp>
    </p:spTree>
    <p:extLst>
      <p:ext uri="{BB962C8B-B14F-4D97-AF65-F5344CB8AC3E}">
        <p14:creationId xmlns:p14="http://schemas.microsoft.com/office/powerpoint/2010/main" val="2367392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879113" y="5228823"/>
            <a:ext cx="3169169" cy="85567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1296584"/>
            <a:ext cx="10515600" cy="784008"/>
          </a:xfrm>
        </p:spPr>
        <p:txBody>
          <a:bodyPr>
            <a:normAutofit/>
          </a:bodyPr>
          <a:lstStyle/>
          <a:p>
            <a:r>
              <a:rPr lang="en-US" b="1" dirty="0">
                <a:solidFill>
                  <a:srgbClr val="354D9B"/>
                </a:solidFill>
              </a:rPr>
              <a:t>Further reading</a:t>
            </a:r>
          </a:p>
        </p:txBody>
      </p:sp>
      <p:sp>
        <p:nvSpPr>
          <p:cNvPr id="3" name="TextBox 2">
            <a:extLst>
              <a:ext uri="{FF2B5EF4-FFF2-40B4-BE49-F238E27FC236}">
                <a16:creationId xmlns:a16="http://schemas.microsoft.com/office/drawing/2014/main" id="{25012DF7-0174-8C36-D48E-D7D986B507EC}"/>
              </a:ext>
            </a:extLst>
          </p:cNvPr>
          <p:cNvSpPr txBox="1"/>
          <p:nvPr/>
        </p:nvSpPr>
        <p:spPr>
          <a:xfrm>
            <a:off x="896475" y="2639045"/>
            <a:ext cx="6707605" cy="2031325"/>
          </a:xfrm>
          <a:prstGeom prst="rect">
            <a:avLst/>
          </a:prstGeom>
          <a:noFill/>
        </p:spPr>
        <p:txBody>
          <a:bodyPr wrap="none" rtlCol="0">
            <a:spAutoFit/>
          </a:bodyPr>
          <a:lstStyle/>
          <a:p>
            <a:r>
              <a:rPr lang="en-US" dirty="0">
                <a:hlinkClick r:id="rId4"/>
              </a:rPr>
              <a:t>www.lifewatch.be</a:t>
            </a:r>
            <a:br>
              <a:rPr lang="en-US" b="1" dirty="0">
                <a:solidFill>
                  <a:srgbClr val="354D9B"/>
                </a:solidFill>
              </a:rPr>
            </a:br>
            <a:r>
              <a:rPr lang="en-US" dirty="0">
                <a:hlinkClick r:id="rId5"/>
              </a:rPr>
              <a:t>www.marinespecies.org</a:t>
            </a:r>
            <a:br>
              <a:rPr lang="en-US" b="1" dirty="0">
                <a:solidFill>
                  <a:srgbClr val="354D9B"/>
                </a:solidFill>
              </a:rPr>
            </a:br>
            <a:r>
              <a:rPr lang="en-US" dirty="0">
                <a:hlinkClick r:id="rId6"/>
              </a:rPr>
              <a:t>www.marineregions.org</a:t>
            </a:r>
            <a:br>
              <a:rPr lang="en-US" b="1" dirty="0">
                <a:solidFill>
                  <a:srgbClr val="354D9B"/>
                </a:solidFill>
              </a:rPr>
            </a:br>
            <a:r>
              <a:rPr lang="en-US" dirty="0">
                <a:hlinkClick r:id="rId7"/>
              </a:rPr>
              <a:t>Course: Contributing datasets to </a:t>
            </a:r>
            <a:r>
              <a:rPr lang="en-US" dirty="0" err="1">
                <a:hlinkClick r:id="rId7"/>
              </a:rPr>
              <a:t>EMODnet</a:t>
            </a:r>
            <a:r>
              <a:rPr lang="en-US" dirty="0">
                <a:hlinkClick r:id="rId7"/>
              </a:rPr>
              <a:t> Biology</a:t>
            </a:r>
            <a:br>
              <a:rPr lang="en-US" b="1" dirty="0">
                <a:solidFill>
                  <a:srgbClr val="354D9B"/>
                </a:solidFill>
              </a:rPr>
            </a:br>
            <a:r>
              <a:rPr lang="en-US" dirty="0">
                <a:hlinkClick r:id="rId8"/>
              </a:rPr>
              <a:t>Best Practices in Publishing Species Checklists :: GBIF IPT User Manual</a:t>
            </a:r>
            <a:br>
              <a:rPr lang="en-US" b="1" dirty="0">
                <a:solidFill>
                  <a:srgbClr val="354D9B"/>
                </a:solidFill>
              </a:rPr>
            </a:br>
            <a:r>
              <a:rPr lang="en-US" dirty="0">
                <a:hlinkClick r:id="rId9"/>
              </a:rPr>
              <a:t>The OBIS manual</a:t>
            </a:r>
            <a:endParaRPr lang="en-US" dirty="0"/>
          </a:p>
          <a:p>
            <a:r>
              <a:rPr lang="en-US" dirty="0">
                <a:hlinkClick r:id="rId10"/>
              </a:rPr>
              <a:t>Introduction to </a:t>
            </a:r>
            <a:r>
              <a:rPr lang="en-US" dirty="0" err="1">
                <a:hlinkClick r:id="rId10"/>
              </a:rPr>
              <a:t>rgbif</a:t>
            </a:r>
            <a:r>
              <a:rPr lang="en-US" dirty="0">
                <a:hlinkClick r:id="rId10"/>
              </a:rPr>
              <a:t> • </a:t>
            </a:r>
            <a:r>
              <a:rPr lang="en-US" dirty="0" err="1">
                <a:hlinkClick r:id="rId10"/>
              </a:rPr>
              <a:t>rgbif</a:t>
            </a:r>
            <a:r>
              <a:rPr lang="en-US" dirty="0">
                <a:hlinkClick r:id="rId10"/>
              </a:rPr>
              <a:t> (ropensci.org)</a:t>
            </a:r>
            <a:endParaRPr lang="en-US" dirty="0"/>
          </a:p>
        </p:txBody>
      </p:sp>
      <p:pic>
        <p:nvPicPr>
          <p:cNvPr id="2" name="Picture 1" descr="A screenshot of a video game&#10;&#10;Description automatically generated with medium confidence">
            <a:extLst>
              <a:ext uri="{FF2B5EF4-FFF2-40B4-BE49-F238E27FC236}">
                <a16:creationId xmlns:a16="http://schemas.microsoft.com/office/drawing/2014/main" id="{B51E7AC7-37A3-5F47-DAE9-641F754A6D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6207" y="5194921"/>
            <a:ext cx="1969787" cy="979993"/>
          </a:xfrm>
          <a:prstGeom prst="rect">
            <a:avLst/>
          </a:prstGeom>
        </p:spPr>
      </p:pic>
    </p:spTree>
    <p:extLst>
      <p:ext uri="{BB962C8B-B14F-4D97-AF65-F5344CB8AC3E}">
        <p14:creationId xmlns:p14="http://schemas.microsoft.com/office/powerpoint/2010/main" val="2224287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2F8694-7257-95C4-B86C-AA803D2547A6}"/>
              </a:ext>
            </a:extLst>
          </p:cNvPr>
          <p:cNvSpPr>
            <a:spLocks noGrp="1"/>
          </p:cNvSpPr>
          <p:nvPr>
            <p:ph type="title"/>
          </p:nvPr>
        </p:nvSpPr>
        <p:spPr>
          <a:xfrm>
            <a:off x="838200" y="2528425"/>
            <a:ext cx="10515600" cy="1325563"/>
          </a:xfrm>
        </p:spPr>
        <p:txBody>
          <a:bodyPr>
            <a:normAutofit/>
          </a:bodyPr>
          <a:lstStyle/>
          <a:p>
            <a:pPr algn="ctr"/>
            <a:r>
              <a:rPr lang="en-US" sz="5400" b="1" dirty="0">
                <a:solidFill>
                  <a:srgbClr val="354D9B"/>
                </a:solidFill>
              </a:rPr>
              <a:t>THANKS!</a:t>
            </a:r>
          </a:p>
        </p:txBody>
      </p:sp>
    </p:spTree>
    <p:extLst>
      <p:ext uri="{BB962C8B-B14F-4D97-AF65-F5344CB8AC3E}">
        <p14:creationId xmlns:p14="http://schemas.microsoft.com/office/powerpoint/2010/main" val="46510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2544AE-5159-E450-ABF0-EEC77633CF4F}"/>
              </a:ext>
            </a:extLst>
          </p:cNvPr>
          <p:cNvSpPr>
            <a:spLocks noGrp="1"/>
          </p:cNvSpPr>
          <p:nvPr>
            <p:ph type="title"/>
          </p:nvPr>
        </p:nvSpPr>
        <p:spPr/>
        <p:txBody>
          <a:bodyPr/>
          <a:lstStyle/>
          <a:p>
            <a:r>
              <a:rPr lang="en-US" b="1" dirty="0">
                <a:solidFill>
                  <a:srgbClr val="354D9B"/>
                </a:solidFill>
              </a:rPr>
              <a:t>Most time goes to data wrangling</a:t>
            </a:r>
          </a:p>
        </p:txBody>
      </p:sp>
      <p:sp>
        <p:nvSpPr>
          <p:cNvPr id="7" name="TextBox 6">
            <a:extLst>
              <a:ext uri="{FF2B5EF4-FFF2-40B4-BE49-F238E27FC236}">
                <a16:creationId xmlns:a16="http://schemas.microsoft.com/office/drawing/2014/main" id="{37DAEB2C-6BAE-74E2-81FF-59D0F4A9EADD}"/>
              </a:ext>
            </a:extLst>
          </p:cNvPr>
          <p:cNvSpPr txBox="1"/>
          <p:nvPr/>
        </p:nvSpPr>
        <p:spPr>
          <a:xfrm>
            <a:off x="7604080" y="5804151"/>
            <a:ext cx="3960380" cy="369332"/>
          </a:xfrm>
          <a:prstGeom prst="rect">
            <a:avLst/>
          </a:prstGeom>
          <a:noFill/>
        </p:spPr>
        <p:txBody>
          <a:bodyPr wrap="none" rtlCol="0">
            <a:spAutoFit/>
          </a:bodyPr>
          <a:lstStyle/>
          <a:p>
            <a:r>
              <a:rPr lang="en-US" dirty="0">
                <a:hlinkClick r:id="rId4"/>
              </a:rPr>
              <a:t>CrowdFlower_DataScienceReport_2016 </a:t>
            </a:r>
            <a:endParaRPr lang="en-US" dirty="0"/>
          </a:p>
        </p:txBody>
      </p:sp>
      <p:grpSp>
        <p:nvGrpSpPr>
          <p:cNvPr id="14" name="Group 13">
            <a:extLst>
              <a:ext uri="{FF2B5EF4-FFF2-40B4-BE49-F238E27FC236}">
                <a16:creationId xmlns:a16="http://schemas.microsoft.com/office/drawing/2014/main" id="{B129994A-01D2-8E46-90EB-52199A33EF8F}"/>
              </a:ext>
            </a:extLst>
          </p:cNvPr>
          <p:cNvGrpSpPr/>
          <p:nvPr/>
        </p:nvGrpSpPr>
        <p:grpSpPr>
          <a:xfrm>
            <a:off x="610037" y="1760497"/>
            <a:ext cx="10971925" cy="4175680"/>
            <a:chOff x="181752" y="1628471"/>
            <a:chExt cx="10971925" cy="4175680"/>
          </a:xfrm>
        </p:grpSpPr>
        <p:pic>
          <p:nvPicPr>
            <p:cNvPr id="2" name="Google Shape;206;p25">
              <a:extLst>
                <a:ext uri="{FF2B5EF4-FFF2-40B4-BE49-F238E27FC236}">
                  <a16:creationId xmlns:a16="http://schemas.microsoft.com/office/drawing/2014/main" id="{08BE0E12-EF76-946C-F0EC-955FA1B41C9F}"/>
                </a:ext>
              </a:extLst>
            </p:cNvPr>
            <p:cNvPicPr preferRelativeResize="0"/>
            <p:nvPr/>
          </p:nvPicPr>
          <p:blipFill>
            <a:blip r:embed="rId5">
              <a:alphaModFix/>
            </a:blip>
            <a:stretch>
              <a:fillRect/>
            </a:stretch>
          </p:blipFill>
          <p:spPr>
            <a:xfrm>
              <a:off x="1038322" y="1628471"/>
              <a:ext cx="10115355" cy="4175680"/>
            </a:xfrm>
            <a:prstGeom prst="rect">
              <a:avLst/>
            </a:prstGeom>
            <a:noFill/>
            <a:ln>
              <a:noFill/>
            </a:ln>
            <a:effectLst>
              <a:reflection stA="75000" endPos="10000" dist="38100" dir="5400000" fadeDir="5400012" sy="-100000" algn="bl" rotWithShape="0"/>
            </a:effectLst>
          </p:spPr>
        </p:pic>
        <p:sp>
          <p:nvSpPr>
            <p:cNvPr id="8" name="TextBox 7">
              <a:extLst>
                <a:ext uri="{FF2B5EF4-FFF2-40B4-BE49-F238E27FC236}">
                  <a16:creationId xmlns:a16="http://schemas.microsoft.com/office/drawing/2014/main" id="{0EF3FDD4-3D3C-C408-474F-3E8223BC86CE}"/>
                </a:ext>
              </a:extLst>
            </p:cNvPr>
            <p:cNvSpPr txBox="1"/>
            <p:nvPr/>
          </p:nvSpPr>
          <p:spPr>
            <a:xfrm>
              <a:off x="181752" y="1706043"/>
              <a:ext cx="2977835" cy="707886"/>
            </a:xfrm>
            <a:prstGeom prst="rect">
              <a:avLst/>
            </a:prstGeom>
            <a:noFill/>
          </p:spPr>
          <p:txBody>
            <a:bodyPr wrap="square" rtlCol="0">
              <a:spAutoFit/>
            </a:bodyPr>
            <a:lstStyle/>
            <a:p>
              <a:r>
                <a:rPr lang="en-US" sz="2000" b="1" dirty="0"/>
                <a:t>60% time cleaning &amp; organizing!</a:t>
              </a:r>
            </a:p>
          </p:txBody>
        </p:sp>
        <p:sp>
          <p:nvSpPr>
            <p:cNvPr id="12" name="Arrow: Bent-Up 11">
              <a:extLst>
                <a:ext uri="{FF2B5EF4-FFF2-40B4-BE49-F238E27FC236}">
                  <a16:creationId xmlns:a16="http://schemas.microsoft.com/office/drawing/2014/main" id="{8A171265-4CDE-C32B-8FB2-611DF11FAD45}"/>
                </a:ext>
              </a:extLst>
            </p:cNvPr>
            <p:cNvSpPr/>
            <p:nvPr/>
          </p:nvSpPr>
          <p:spPr>
            <a:xfrm rot="5400000">
              <a:off x="587980" y="2416780"/>
              <a:ext cx="813848" cy="734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5296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2"/>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354A8-AB13-F5F4-6980-1587F6C67702}"/>
              </a:ext>
            </a:extLst>
          </p:cNvPr>
          <p:cNvSpPr>
            <a:spLocks noGrp="1"/>
          </p:cNvSpPr>
          <p:nvPr>
            <p:ph idx="1"/>
          </p:nvPr>
        </p:nvSpPr>
        <p:spPr>
          <a:xfrm>
            <a:off x="838200" y="1825625"/>
            <a:ext cx="10515600" cy="4351338"/>
          </a:xfrm>
        </p:spPr>
        <p:txBody>
          <a:bodyPr/>
          <a:lstStyle/>
          <a:p>
            <a:pPr marL="0" indent="0">
              <a:buNone/>
            </a:pPr>
            <a:r>
              <a:rPr lang="en-US" dirty="0">
                <a:solidFill>
                  <a:srgbClr val="354D9B"/>
                </a:solidFill>
              </a:rPr>
              <a:t>For further questions you can contact us:</a:t>
            </a:r>
          </a:p>
          <a:p>
            <a:endParaRPr lang="en-US" dirty="0"/>
          </a:p>
        </p:txBody>
      </p:sp>
      <p:sp>
        <p:nvSpPr>
          <p:cNvPr id="7" name="TextBox 6">
            <a:extLst>
              <a:ext uri="{FF2B5EF4-FFF2-40B4-BE49-F238E27FC236}">
                <a16:creationId xmlns:a16="http://schemas.microsoft.com/office/drawing/2014/main" id="{A2589978-528E-48E8-88A4-4FC4C61D7A02}"/>
              </a:ext>
            </a:extLst>
          </p:cNvPr>
          <p:cNvSpPr txBox="1"/>
          <p:nvPr/>
        </p:nvSpPr>
        <p:spPr>
          <a:xfrm>
            <a:off x="2163178" y="4953116"/>
            <a:ext cx="2747227" cy="646331"/>
          </a:xfrm>
          <a:prstGeom prst="rect">
            <a:avLst/>
          </a:prstGeom>
          <a:noFill/>
        </p:spPr>
        <p:txBody>
          <a:bodyPr wrap="none" rtlCol="0">
            <a:spAutoFit/>
          </a:bodyPr>
          <a:lstStyle/>
          <a:p>
            <a:r>
              <a:rPr lang="en-US" dirty="0">
                <a:solidFill>
                  <a:srgbClr val="354D9B"/>
                </a:solidFill>
              </a:rPr>
              <a:t>Salvador Fernández</a:t>
            </a:r>
          </a:p>
          <a:p>
            <a:r>
              <a:rPr lang="en-US" dirty="0">
                <a:solidFill>
                  <a:srgbClr val="354D9B"/>
                </a:solidFill>
              </a:rPr>
              <a:t>salvador.fernandez@vliz.be</a:t>
            </a:r>
          </a:p>
        </p:txBody>
      </p:sp>
      <p:sp>
        <p:nvSpPr>
          <p:cNvPr id="8" name="TextBox 7">
            <a:extLst>
              <a:ext uri="{FF2B5EF4-FFF2-40B4-BE49-F238E27FC236}">
                <a16:creationId xmlns:a16="http://schemas.microsoft.com/office/drawing/2014/main" id="{0EE44A23-804C-5EED-61F7-7F398CDEB8D7}"/>
              </a:ext>
            </a:extLst>
          </p:cNvPr>
          <p:cNvSpPr txBox="1"/>
          <p:nvPr/>
        </p:nvSpPr>
        <p:spPr>
          <a:xfrm>
            <a:off x="7477125" y="5017108"/>
            <a:ext cx="2336986" cy="646331"/>
          </a:xfrm>
          <a:prstGeom prst="rect">
            <a:avLst/>
          </a:prstGeom>
          <a:noFill/>
        </p:spPr>
        <p:txBody>
          <a:bodyPr wrap="none" rtlCol="0">
            <a:spAutoFit/>
          </a:bodyPr>
          <a:lstStyle/>
          <a:p>
            <a:r>
              <a:rPr lang="en-US" dirty="0">
                <a:solidFill>
                  <a:srgbClr val="354D9B"/>
                </a:solidFill>
              </a:rPr>
              <a:t>Laura Márquez</a:t>
            </a:r>
          </a:p>
          <a:p>
            <a:r>
              <a:rPr lang="en-US" dirty="0">
                <a:solidFill>
                  <a:srgbClr val="354D9B"/>
                </a:solidFill>
              </a:rPr>
              <a:t>laura.marquez@vliz.be</a:t>
            </a:r>
          </a:p>
        </p:txBody>
      </p:sp>
      <p:pic>
        <p:nvPicPr>
          <p:cNvPr id="20" name="Picture 19">
            <a:extLst>
              <a:ext uri="{FF2B5EF4-FFF2-40B4-BE49-F238E27FC236}">
                <a16:creationId xmlns:a16="http://schemas.microsoft.com/office/drawing/2014/main" id="{9603B662-E08C-357D-E994-E0732EB1B793}"/>
              </a:ext>
            </a:extLst>
          </p:cNvPr>
          <p:cNvPicPr>
            <a:picLocks noChangeAspect="1"/>
          </p:cNvPicPr>
          <p:nvPr/>
        </p:nvPicPr>
        <p:blipFill rotWithShape="1">
          <a:blip r:embed="rId3"/>
          <a:srcRect l="9735" r="5046"/>
          <a:stretch/>
        </p:blipFill>
        <p:spPr>
          <a:xfrm>
            <a:off x="7746319" y="2985433"/>
            <a:ext cx="1610324" cy="1902779"/>
          </a:xfrm>
          <a:prstGeom prst="rect">
            <a:avLst/>
          </a:prstGeom>
        </p:spPr>
      </p:pic>
      <p:pic>
        <p:nvPicPr>
          <p:cNvPr id="23" name="Picture 22" descr="A person in a boat&#10;&#10;Description automatically generated with medium confidence">
            <a:extLst>
              <a:ext uri="{FF2B5EF4-FFF2-40B4-BE49-F238E27FC236}">
                <a16:creationId xmlns:a16="http://schemas.microsoft.com/office/drawing/2014/main" id="{CC3ACB33-879A-DB27-0E59-D464B23E2BD0}"/>
              </a:ext>
            </a:extLst>
          </p:cNvPr>
          <p:cNvPicPr>
            <a:picLocks noChangeAspect="1"/>
          </p:cNvPicPr>
          <p:nvPr/>
        </p:nvPicPr>
        <p:blipFill rotWithShape="1">
          <a:blip r:embed="rId4">
            <a:extLst>
              <a:ext uri="{28A0092B-C50C-407E-A947-70E740481C1C}">
                <a14:useLocalDpi xmlns:a14="http://schemas.microsoft.com/office/drawing/2010/main" val="0"/>
              </a:ext>
            </a:extLst>
          </a:blip>
          <a:srcRect l="8365" t="25108" r="7827"/>
          <a:stretch/>
        </p:blipFill>
        <p:spPr>
          <a:xfrm>
            <a:off x="2564675" y="2969575"/>
            <a:ext cx="1610324" cy="1918637"/>
          </a:xfrm>
          <a:prstGeom prst="rect">
            <a:avLst/>
          </a:prstGeom>
        </p:spPr>
      </p:pic>
    </p:spTree>
    <p:extLst>
      <p:ext uri="{BB962C8B-B14F-4D97-AF65-F5344CB8AC3E}">
        <p14:creationId xmlns:p14="http://schemas.microsoft.com/office/powerpoint/2010/main" val="117555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DB924-DEE7-D9A5-5648-54384A1EFCCB}"/>
              </a:ext>
            </a:extLst>
          </p:cNvPr>
          <p:cNvSpPr>
            <a:spLocks noGrp="1"/>
          </p:cNvSpPr>
          <p:nvPr>
            <p:ph type="title"/>
          </p:nvPr>
        </p:nvSpPr>
        <p:spPr>
          <a:xfrm>
            <a:off x="757980" y="876035"/>
            <a:ext cx="10515600" cy="1325563"/>
          </a:xfrm>
        </p:spPr>
        <p:txBody>
          <a:bodyPr/>
          <a:lstStyle/>
          <a:p>
            <a:r>
              <a:rPr lang="en-US" b="1" dirty="0">
                <a:solidFill>
                  <a:srgbClr val="354D9B"/>
                </a:solidFill>
              </a:rPr>
              <a:t>More on data cleaning time</a:t>
            </a:r>
          </a:p>
        </p:txBody>
      </p:sp>
      <p:sp>
        <p:nvSpPr>
          <p:cNvPr id="3" name="TextBox 2">
            <a:extLst>
              <a:ext uri="{FF2B5EF4-FFF2-40B4-BE49-F238E27FC236}">
                <a16:creationId xmlns:a16="http://schemas.microsoft.com/office/drawing/2014/main" id="{FC49BE33-E3A7-F4B0-4F90-2D1B723E77E6}"/>
              </a:ext>
            </a:extLst>
          </p:cNvPr>
          <p:cNvSpPr txBox="1"/>
          <p:nvPr/>
        </p:nvSpPr>
        <p:spPr>
          <a:xfrm>
            <a:off x="5118754" y="5547716"/>
            <a:ext cx="6808852" cy="369332"/>
          </a:xfrm>
          <a:prstGeom prst="rect">
            <a:avLst/>
          </a:prstGeom>
          <a:noFill/>
        </p:spPr>
        <p:txBody>
          <a:bodyPr wrap="none" rtlCol="0">
            <a:spAutoFit/>
          </a:bodyPr>
          <a:lstStyle/>
          <a:p>
            <a:r>
              <a:rPr lang="en-US" dirty="0">
                <a:hlinkClick r:id="rId4"/>
              </a:rPr>
              <a:t>Invest 5% of research funds in ensuring data are reusable (nature.com)</a:t>
            </a:r>
            <a:endParaRPr lang="en-US" dirty="0"/>
          </a:p>
        </p:txBody>
      </p:sp>
      <p:sp>
        <p:nvSpPr>
          <p:cNvPr id="5" name="TextBox 4">
            <a:extLst>
              <a:ext uri="{FF2B5EF4-FFF2-40B4-BE49-F238E27FC236}">
                <a16:creationId xmlns:a16="http://schemas.microsoft.com/office/drawing/2014/main" id="{34486E1E-DC61-385B-74E7-F6B0974776B4}"/>
              </a:ext>
            </a:extLst>
          </p:cNvPr>
          <p:cNvSpPr txBox="1"/>
          <p:nvPr/>
        </p:nvSpPr>
        <p:spPr>
          <a:xfrm>
            <a:off x="1132889" y="2719334"/>
            <a:ext cx="9606462" cy="1384995"/>
          </a:xfrm>
          <a:prstGeom prst="rect">
            <a:avLst/>
          </a:prstGeom>
          <a:noFill/>
        </p:spPr>
        <p:txBody>
          <a:bodyPr wrap="square" rtlCol="0">
            <a:spAutoFit/>
          </a:bodyPr>
          <a:lstStyle/>
          <a:p>
            <a:r>
              <a:rPr lang="en-US" sz="2800" b="0" i="0" dirty="0">
                <a:solidFill>
                  <a:srgbClr val="354D9B"/>
                </a:solidFill>
                <a:effectLst/>
                <a:latin typeface="Harding"/>
              </a:rPr>
              <a:t>“Students in PhD </a:t>
            </a:r>
            <a:r>
              <a:rPr lang="en-US" sz="2800" b="0" i="0" dirty="0" err="1">
                <a:solidFill>
                  <a:srgbClr val="354D9B"/>
                </a:solidFill>
                <a:effectLst/>
                <a:latin typeface="Harding"/>
              </a:rPr>
              <a:t>programmes</a:t>
            </a:r>
            <a:r>
              <a:rPr lang="en-US" sz="2800" b="0" i="0" dirty="0">
                <a:solidFill>
                  <a:srgbClr val="354D9B"/>
                </a:solidFill>
                <a:effectLst/>
                <a:latin typeface="Harding"/>
              </a:rPr>
              <a:t> spend up to </a:t>
            </a:r>
            <a:r>
              <a:rPr lang="en-US" sz="2800" b="1" i="0" dirty="0">
                <a:solidFill>
                  <a:srgbClr val="354D9B"/>
                </a:solidFill>
                <a:effectLst/>
                <a:latin typeface="Harding"/>
              </a:rPr>
              <a:t>80% of their time </a:t>
            </a:r>
            <a:r>
              <a:rPr lang="en-US" sz="2800" b="0" i="0" dirty="0">
                <a:solidFill>
                  <a:srgbClr val="354D9B"/>
                </a:solidFill>
                <a:effectLst/>
                <a:latin typeface="Harding"/>
              </a:rPr>
              <a:t>on </a:t>
            </a:r>
            <a:r>
              <a:rPr lang="en-US" sz="2800" b="1" i="0" dirty="0">
                <a:solidFill>
                  <a:srgbClr val="354D9B"/>
                </a:solidFill>
                <a:effectLst/>
                <a:latin typeface="Harding"/>
              </a:rPr>
              <a:t>‘data munging’</a:t>
            </a:r>
            <a:r>
              <a:rPr lang="en-US" sz="2800" b="0" i="0" dirty="0">
                <a:solidFill>
                  <a:srgbClr val="354D9B"/>
                </a:solidFill>
                <a:effectLst/>
                <a:latin typeface="Harding"/>
              </a:rPr>
              <a:t>, </a:t>
            </a:r>
            <a:r>
              <a:rPr lang="en-US" sz="2800" b="1" i="0" dirty="0">
                <a:solidFill>
                  <a:srgbClr val="354D9B"/>
                </a:solidFill>
                <a:effectLst/>
                <a:latin typeface="Harding"/>
              </a:rPr>
              <a:t>fixing formatting </a:t>
            </a:r>
            <a:r>
              <a:rPr lang="en-US" sz="2800" b="0" i="0" dirty="0">
                <a:solidFill>
                  <a:srgbClr val="354D9B"/>
                </a:solidFill>
                <a:effectLst/>
                <a:latin typeface="Harding"/>
              </a:rPr>
              <a:t>and </a:t>
            </a:r>
            <a:r>
              <a:rPr lang="en-US" sz="2800" b="1" i="0" dirty="0">
                <a:solidFill>
                  <a:srgbClr val="354D9B"/>
                </a:solidFill>
                <a:effectLst/>
                <a:latin typeface="Harding"/>
              </a:rPr>
              <a:t>minor mistakes</a:t>
            </a:r>
            <a:r>
              <a:rPr lang="en-US" sz="2800" b="0" i="0" dirty="0">
                <a:solidFill>
                  <a:srgbClr val="354D9B"/>
                </a:solidFill>
                <a:effectLst/>
                <a:latin typeface="Harding"/>
              </a:rPr>
              <a:t> to make data suitable for analysis — wasting time and talent.”</a:t>
            </a:r>
            <a:endParaRPr lang="en-US" sz="2800" dirty="0">
              <a:solidFill>
                <a:srgbClr val="354D9B"/>
              </a:solidFill>
            </a:endParaRPr>
          </a:p>
        </p:txBody>
      </p:sp>
    </p:spTree>
    <p:extLst>
      <p:ext uri="{BB962C8B-B14F-4D97-AF65-F5344CB8AC3E}">
        <p14:creationId xmlns:p14="http://schemas.microsoft.com/office/powerpoint/2010/main" val="326033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459B4-7F95-1555-D33E-F3EF3693D75F}"/>
              </a:ext>
            </a:extLst>
          </p:cNvPr>
          <p:cNvSpPr>
            <a:spLocks noGrp="1"/>
          </p:cNvSpPr>
          <p:nvPr>
            <p:ph type="title"/>
          </p:nvPr>
        </p:nvSpPr>
        <p:spPr>
          <a:xfrm>
            <a:off x="838200" y="365125"/>
            <a:ext cx="10515600" cy="1325563"/>
          </a:xfrm>
        </p:spPr>
        <p:txBody>
          <a:bodyPr/>
          <a:lstStyle/>
          <a:p>
            <a:r>
              <a:rPr lang="en-US" b="1" dirty="0">
                <a:solidFill>
                  <a:srgbClr val="354D9B"/>
                </a:solidFill>
              </a:rPr>
              <a:t>Data cleaning</a:t>
            </a:r>
          </a:p>
        </p:txBody>
      </p:sp>
      <p:sp>
        <p:nvSpPr>
          <p:cNvPr id="3" name="Content Placeholder 2">
            <a:extLst>
              <a:ext uri="{FF2B5EF4-FFF2-40B4-BE49-F238E27FC236}">
                <a16:creationId xmlns:a16="http://schemas.microsoft.com/office/drawing/2014/main" id="{5C7A190D-E7C4-D2E5-76BA-395273495FD1}"/>
              </a:ext>
            </a:extLst>
          </p:cNvPr>
          <p:cNvSpPr>
            <a:spLocks noGrp="1"/>
          </p:cNvSpPr>
          <p:nvPr>
            <p:ph idx="1"/>
          </p:nvPr>
        </p:nvSpPr>
        <p:spPr>
          <a:xfrm>
            <a:off x="838200" y="2012975"/>
            <a:ext cx="10515600" cy="4351338"/>
          </a:xfrm>
        </p:spPr>
        <p:txBody>
          <a:bodyPr>
            <a:normAutofit/>
          </a:bodyPr>
          <a:lstStyle/>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Spell checking</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Finding </a:t>
            </a: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&amp; replacing errors</a:t>
            </a:r>
          </a:p>
          <a:p>
            <a:pPr marL="514350" marR="0" lvl="0" indent="-514350">
              <a:lnSpc>
                <a:spcPct val="107000"/>
              </a:lnSpc>
              <a:spcBef>
                <a:spcPts val="0"/>
              </a:spcBef>
              <a:spcAft>
                <a:spcPts val="0"/>
              </a:spcAft>
              <a:buFont typeface="+mj-lt"/>
              <a:buAutoNum type="arabicPeriod"/>
            </a:pP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Handling missing values</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Merging and splitting columns</a:t>
            </a:r>
          </a:p>
          <a:p>
            <a:pPr marL="514350" marR="0" lvl="0" indent="-514350">
              <a:lnSpc>
                <a:spcPct val="107000"/>
              </a:lnSpc>
              <a:spcBef>
                <a:spcPts val="0"/>
              </a:spcBef>
              <a:spcAft>
                <a:spcPts val="0"/>
              </a:spcAft>
              <a:buFont typeface="+mj-lt"/>
              <a:buAutoNum type="arabicPeriod"/>
            </a:pPr>
            <a:r>
              <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rPr>
              <a:t>Joining tables</a:t>
            </a:r>
          </a:p>
          <a:p>
            <a:pPr marL="514350" marR="0" lvl="0" indent="-514350">
              <a:lnSpc>
                <a:spcPct val="107000"/>
              </a:lnSpc>
              <a:spcBef>
                <a:spcPts val="0"/>
              </a:spcBef>
              <a:spcAft>
                <a:spcPts val="0"/>
              </a:spcAft>
              <a:buFont typeface="+mj-lt"/>
              <a:buAutoNum type="arabicPeriod"/>
            </a:pPr>
            <a:r>
              <a:rPr lang="en-US" dirty="0">
                <a:solidFill>
                  <a:srgbClr val="354D9B"/>
                </a:solidFill>
                <a:latin typeface="Arial" panose="020B0604020202020204" pitchFamily="34" charset="0"/>
                <a:ea typeface="Calibri" panose="020F0502020204030204" pitchFamily="34" charset="0"/>
                <a:cs typeface="Times New Roman" panose="02020603050405020304" pitchFamily="18" charset="0"/>
              </a:rPr>
              <a:t>Tidy data</a:t>
            </a:r>
            <a:endParaRPr lang="en-US" dirty="0">
              <a:solidFill>
                <a:srgbClr val="354D9B"/>
              </a:solidFill>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F99EEC2A-A29B-7D8C-A675-B6575D933703}"/>
              </a:ext>
            </a:extLst>
          </p:cNvPr>
          <p:cNvGrpSpPr/>
          <p:nvPr/>
        </p:nvGrpSpPr>
        <p:grpSpPr>
          <a:xfrm>
            <a:off x="4188480" y="4754882"/>
            <a:ext cx="7858975" cy="2103118"/>
            <a:chOff x="3773701" y="4724104"/>
            <a:chExt cx="7858975" cy="2103118"/>
          </a:xfrm>
        </p:grpSpPr>
        <p:pic>
          <p:nvPicPr>
            <p:cNvPr id="6" name="Picture 5">
              <a:extLst>
                <a:ext uri="{FF2B5EF4-FFF2-40B4-BE49-F238E27FC236}">
                  <a16:creationId xmlns:a16="http://schemas.microsoft.com/office/drawing/2014/main" id="{57AF2506-1078-F8EA-2DC1-1DF64B96AB9D}"/>
                </a:ext>
              </a:extLst>
            </p:cNvPr>
            <p:cNvPicPr>
              <a:picLocks noChangeAspect="1"/>
            </p:cNvPicPr>
            <p:nvPr/>
          </p:nvPicPr>
          <p:blipFill rotWithShape="1">
            <a:blip r:embed="rId4"/>
            <a:srcRect r="4744"/>
            <a:stretch/>
          </p:blipFill>
          <p:spPr>
            <a:xfrm>
              <a:off x="3773701" y="4724104"/>
              <a:ext cx="7858975" cy="1768771"/>
            </a:xfrm>
            <a:prstGeom prst="rect">
              <a:avLst/>
            </a:prstGeom>
          </p:spPr>
        </p:pic>
        <p:sp>
          <p:nvSpPr>
            <p:cNvPr id="7" name="TextBox 6">
              <a:extLst>
                <a:ext uri="{FF2B5EF4-FFF2-40B4-BE49-F238E27FC236}">
                  <a16:creationId xmlns:a16="http://schemas.microsoft.com/office/drawing/2014/main" id="{80BF4AED-B635-B7FE-61CA-692629670C1D}"/>
                </a:ext>
              </a:extLst>
            </p:cNvPr>
            <p:cNvSpPr txBox="1"/>
            <p:nvPr/>
          </p:nvSpPr>
          <p:spPr>
            <a:xfrm>
              <a:off x="7308523" y="6488668"/>
              <a:ext cx="1986762" cy="338554"/>
            </a:xfrm>
            <a:prstGeom prst="rect">
              <a:avLst/>
            </a:prstGeom>
            <a:noFill/>
          </p:spPr>
          <p:txBody>
            <a:bodyPr wrap="none" rtlCol="0">
              <a:spAutoFit/>
            </a:bodyPr>
            <a:lstStyle/>
            <a:p>
              <a:r>
                <a:rPr lang="en-US" sz="1600" dirty="0"/>
                <a:t>By </a:t>
              </a:r>
              <a:r>
                <a:rPr lang="en-US" sz="1600" dirty="0">
                  <a:hlinkClick r:id="rId5"/>
                </a:rPr>
                <a:t>ChrisJen517</a:t>
              </a:r>
              <a:r>
                <a:rPr lang="en-US" sz="1600" dirty="0"/>
                <a:t>/ CCBY</a:t>
              </a:r>
            </a:p>
          </p:txBody>
        </p:sp>
      </p:grpSp>
    </p:spTree>
    <p:extLst>
      <p:ext uri="{BB962C8B-B14F-4D97-AF65-F5344CB8AC3E}">
        <p14:creationId xmlns:p14="http://schemas.microsoft.com/office/powerpoint/2010/main" val="42200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B5F97-5F83-503C-C7F1-C195FD68E73B}"/>
              </a:ext>
            </a:extLst>
          </p:cNvPr>
          <p:cNvSpPr>
            <a:spLocks noGrp="1"/>
          </p:cNvSpPr>
          <p:nvPr>
            <p:ph type="title"/>
          </p:nvPr>
        </p:nvSpPr>
        <p:spPr>
          <a:xfrm>
            <a:off x="838200" y="365125"/>
            <a:ext cx="10515600" cy="1325563"/>
          </a:xfrm>
        </p:spPr>
        <p:txBody>
          <a:bodyPr/>
          <a:lstStyle/>
          <a:p>
            <a:r>
              <a:rPr lang="en-US" b="1" dirty="0">
                <a:solidFill>
                  <a:srgbClr val="354D9B"/>
                </a:solidFill>
              </a:rPr>
              <a:t>Sources for this session</a:t>
            </a:r>
          </a:p>
        </p:txBody>
      </p:sp>
      <p:sp>
        <p:nvSpPr>
          <p:cNvPr id="3" name="Content Placeholder 2">
            <a:extLst>
              <a:ext uri="{FF2B5EF4-FFF2-40B4-BE49-F238E27FC236}">
                <a16:creationId xmlns:a16="http://schemas.microsoft.com/office/drawing/2014/main" id="{3A9D249D-9722-91A1-CF44-D7A9FE2EF065}"/>
              </a:ext>
            </a:extLst>
          </p:cNvPr>
          <p:cNvSpPr>
            <a:spLocks noGrp="1"/>
          </p:cNvSpPr>
          <p:nvPr>
            <p:ph idx="1"/>
          </p:nvPr>
        </p:nvSpPr>
        <p:spPr>
          <a:xfrm>
            <a:off x="838200" y="1825625"/>
            <a:ext cx="10515600" cy="4351338"/>
          </a:xfrm>
        </p:spPr>
        <p:txBody>
          <a:bodyPr/>
          <a:lstStyle/>
          <a:p>
            <a:r>
              <a:rPr lang="en-US" dirty="0">
                <a:solidFill>
                  <a:srgbClr val="354D9B"/>
                </a:solidFill>
              </a:rPr>
              <a:t>R binder </a:t>
            </a:r>
            <a:r>
              <a:rPr lang="en-US" dirty="0">
                <a:hlinkClick r:id="rId4"/>
              </a:rPr>
              <a:t>Binder (mybinder.org)</a:t>
            </a:r>
            <a:endParaRPr lang="en-US" dirty="0"/>
          </a:p>
          <a:p>
            <a:endParaRPr lang="en-US" dirty="0">
              <a:solidFill>
                <a:srgbClr val="354D9B"/>
              </a:solidFill>
            </a:endParaRPr>
          </a:p>
          <a:p>
            <a:r>
              <a:rPr lang="en-US" dirty="0" err="1">
                <a:solidFill>
                  <a:srgbClr val="354D9B"/>
                </a:solidFill>
              </a:rPr>
              <a:t>Rstudio</a:t>
            </a:r>
            <a:r>
              <a:rPr lang="en-US" dirty="0">
                <a:solidFill>
                  <a:srgbClr val="354D9B"/>
                </a:solidFill>
              </a:rPr>
              <a:t> (library </a:t>
            </a:r>
            <a:r>
              <a:rPr lang="en-US" dirty="0" err="1">
                <a:solidFill>
                  <a:srgbClr val="354D9B"/>
                </a:solidFill>
              </a:rPr>
              <a:t>tidyverse</a:t>
            </a:r>
            <a:r>
              <a:rPr lang="en-US" dirty="0">
                <a:solidFill>
                  <a:srgbClr val="354D9B"/>
                </a:solidFill>
              </a:rPr>
              <a:t> installed)</a:t>
            </a:r>
          </a:p>
          <a:p>
            <a:endParaRPr lang="en-US" dirty="0">
              <a:solidFill>
                <a:srgbClr val="354D9B"/>
              </a:solidFill>
            </a:endParaRPr>
          </a:p>
          <a:p>
            <a:endParaRPr lang="en-US" dirty="0">
              <a:solidFill>
                <a:srgbClr val="354D9B"/>
              </a:solidFill>
            </a:endParaRPr>
          </a:p>
        </p:txBody>
      </p:sp>
    </p:spTree>
    <p:extLst>
      <p:ext uri="{BB962C8B-B14F-4D97-AF65-F5344CB8AC3E}">
        <p14:creationId xmlns:p14="http://schemas.microsoft.com/office/powerpoint/2010/main" val="2203892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4"/>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3985F-DC46-DDEA-982B-7E4325424CB2}"/>
              </a:ext>
            </a:extLst>
          </p:cNvPr>
          <p:cNvSpPr>
            <a:spLocks noGrp="1"/>
          </p:cNvSpPr>
          <p:nvPr>
            <p:ph type="title"/>
          </p:nvPr>
        </p:nvSpPr>
        <p:spPr>
          <a:xfrm>
            <a:off x="1214325" y="683973"/>
            <a:ext cx="10515600" cy="1325563"/>
          </a:xfrm>
        </p:spPr>
        <p:txBody>
          <a:bodyPr/>
          <a:lstStyle/>
          <a:p>
            <a:r>
              <a:rPr lang="en-US" b="1" dirty="0">
                <a:solidFill>
                  <a:srgbClr val="354D9B"/>
                </a:solidFill>
              </a:rPr>
              <a:t>Tidy data</a:t>
            </a:r>
          </a:p>
        </p:txBody>
      </p:sp>
      <p:sp>
        <p:nvSpPr>
          <p:cNvPr id="3" name="Content Placeholder 2">
            <a:extLst>
              <a:ext uri="{FF2B5EF4-FFF2-40B4-BE49-F238E27FC236}">
                <a16:creationId xmlns:a16="http://schemas.microsoft.com/office/drawing/2014/main" id="{287A5EEA-E6F5-2338-44EF-698AB75ED2F2}"/>
              </a:ext>
            </a:extLst>
          </p:cNvPr>
          <p:cNvSpPr>
            <a:spLocks noGrp="1"/>
          </p:cNvSpPr>
          <p:nvPr>
            <p:ph idx="1"/>
          </p:nvPr>
        </p:nvSpPr>
        <p:spPr>
          <a:xfrm>
            <a:off x="1214325" y="1965503"/>
            <a:ext cx="10515600" cy="445917"/>
          </a:xfrm>
        </p:spPr>
        <p:txBody>
          <a:bodyPr>
            <a:normAutofit lnSpcReduction="10000"/>
          </a:bodyPr>
          <a:lstStyle/>
          <a:p>
            <a:pPr marL="0" indent="0">
              <a:buNone/>
            </a:pPr>
            <a:r>
              <a:rPr lang="en-US" dirty="0">
                <a:solidFill>
                  <a:srgbClr val="354D9B"/>
                </a:solidFill>
              </a:rPr>
              <a:t>Quick reminders on tidy structure:</a:t>
            </a:r>
          </a:p>
          <a:p>
            <a:endParaRPr lang="en-US" dirty="0">
              <a:solidFill>
                <a:srgbClr val="354D9B"/>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14" name="Rectangle 13">
            <a:extLst>
              <a:ext uri="{FF2B5EF4-FFF2-40B4-BE49-F238E27FC236}">
                <a16:creationId xmlns:a16="http://schemas.microsoft.com/office/drawing/2014/main" id="{AB156227-18E1-95C8-5694-043D9AC2009E}"/>
              </a:ext>
            </a:extLst>
          </p:cNvPr>
          <p:cNvSpPr/>
          <p:nvPr/>
        </p:nvSpPr>
        <p:spPr>
          <a:xfrm>
            <a:off x="6218908" y="5656427"/>
            <a:ext cx="4183671" cy="707886"/>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INTEROPERABILITY</a:t>
            </a:r>
          </a:p>
        </p:txBody>
      </p:sp>
      <p:sp>
        <p:nvSpPr>
          <p:cNvPr id="24" name="TextBox 23">
            <a:extLst>
              <a:ext uri="{FF2B5EF4-FFF2-40B4-BE49-F238E27FC236}">
                <a16:creationId xmlns:a16="http://schemas.microsoft.com/office/drawing/2014/main" id="{EA7B0128-C9CB-EA97-43E4-66F77BD77853}"/>
              </a:ext>
            </a:extLst>
          </p:cNvPr>
          <p:cNvSpPr txBox="1"/>
          <p:nvPr/>
        </p:nvSpPr>
        <p:spPr>
          <a:xfrm>
            <a:off x="1360614" y="3080254"/>
            <a:ext cx="340497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No colors, fonts, italics </a:t>
            </a:r>
          </a:p>
        </p:txBody>
      </p:sp>
      <p:sp>
        <p:nvSpPr>
          <p:cNvPr id="25" name="TextBox 24">
            <a:extLst>
              <a:ext uri="{FF2B5EF4-FFF2-40B4-BE49-F238E27FC236}">
                <a16:creationId xmlns:a16="http://schemas.microsoft.com/office/drawing/2014/main" id="{A94DEFA2-2422-44BC-4165-232B84053339}"/>
              </a:ext>
            </a:extLst>
          </p:cNvPr>
          <p:cNvSpPr txBox="1"/>
          <p:nvPr/>
        </p:nvSpPr>
        <p:spPr>
          <a:xfrm>
            <a:off x="1369184" y="3466417"/>
            <a:ext cx="4581254"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No spaces or $peci@l characters</a:t>
            </a:r>
          </a:p>
        </p:txBody>
      </p:sp>
      <p:sp>
        <p:nvSpPr>
          <p:cNvPr id="27" name="TextBox 26">
            <a:extLst>
              <a:ext uri="{FF2B5EF4-FFF2-40B4-BE49-F238E27FC236}">
                <a16:creationId xmlns:a16="http://schemas.microsoft.com/office/drawing/2014/main" id="{3F44BC63-7931-DAD7-F6E2-96C34EB26D51}"/>
              </a:ext>
            </a:extLst>
          </p:cNvPr>
          <p:cNvSpPr txBox="1"/>
          <p:nvPr/>
        </p:nvSpPr>
        <p:spPr>
          <a:xfrm>
            <a:off x="1360614" y="3828287"/>
            <a:ext cx="5105628"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Consistent names &amp; good null values</a:t>
            </a:r>
          </a:p>
          <a:p>
            <a:endParaRPr lang="en-US" dirty="0"/>
          </a:p>
        </p:txBody>
      </p:sp>
      <p:sp>
        <p:nvSpPr>
          <p:cNvPr id="28" name="TextBox 27">
            <a:extLst>
              <a:ext uri="{FF2B5EF4-FFF2-40B4-BE49-F238E27FC236}">
                <a16:creationId xmlns:a16="http://schemas.microsoft.com/office/drawing/2014/main" id="{0644D77E-894E-2886-8DA4-63E586B81B08}"/>
              </a:ext>
            </a:extLst>
          </p:cNvPr>
          <p:cNvSpPr txBox="1"/>
          <p:nvPr/>
        </p:nvSpPr>
        <p:spPr>
          <a:xfrm>
            <a:off x="1360614" y="4187224"/>
            <a:ext cx="2913170"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Dates YYYY-mm-dd</a:t>
            </a:r>
          </a:p>
          <a:p>
            <a:endParaRPr lang="en-US" dirty="0"/>
          </a:p>
        </p:txBody>
      </p:sp>
      <p:sp>
        <p:nvSpPr>
          <p:cNvPr id="29" name="TextBox 28">
            <a:extLst>
              <a:ext uri="{FF2B5EF4-FFF2-40B4-BE49-F238E27FC236}">
                <a16:creationId xmlns:a16="http://schemas.microsoft.com/office/drawing/2014/main" id="{A193FEB2-4C1B-C975-AC75-856FC7A0D5A9}"/>
              </a:ext>
            </a:extLst>
          </p:cNvPr>
          <p:cNvSpPr txBox="1"/>
          <p:nvPr/>
        </p:nvSpPr>
        <p:spPr>
          <a:xfrm>
            <a:off x="1375149" y="4534504"/>
            <a:ext cx="4956293" cy="1107996"/>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Avoid using multiple chunks of data</a:t>
            </a:r>
          </a:p>
          <a:p>
            <a:endParaRPr lang="en-US" sz="2400" dirty="0">
              <a:solidFill>
                <a:srgbClr val="354D9B"/>
              </a:solidFill>
            </a:endParaRPr>
          </a:p>
          <a:p>
            <a:endParaRPr lang="en-US" dirty="0"/>
          </a:p>
        </p:txBody>
      </p:sp>
      <p:sp>
        <p:nvSpPr>
          <p:cNvPr id="30" name="TextBox 29">
            <a:extLst>
              <a:ext uri="{FF2B5EF4-FFF2-40B4-BE49-F238E27FC236}">
                <a16:creationId xmlns:a16="http://schemas.microsoft.com/office/drawing/2014/main" id="{D7BE33C7-30B8-15BA-AD0F-6848CA3B12DA}"/>
              </a:ext>
            </a:extLst>
          </p:cNvPr>
          <p:cNvSpPr txBox="1"/>
          <p:nvPr/>
        </p:nvSpPr>
        <p:spPr>
          <a:xfrm>
            <a:off x="1369184" y="4929293"/>
            <a:ext cx="3083023" cy="73866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rgbClr val="354D9B"/>
                </a:solidFill>
              </a:rPr>
              <a:t>Easy to read formats</a:t>
            </a:r>
          </a:p>
          <a:p>
            <a:endParaRPr lang="en-US" dirty="0"/>
          </a:p>
        </p:txBody>
      </p:sp>
      <p:graphicFrame>
        <p:nvGraphicFramePr>
          <p:cNvPr id="32" name="Table 32">
            <a:extLst>
              <a:ext uri="{FF2B5EF4-FFF2-40B4-BE49-F238E27FC236}">
                <a16:creationId xmlns:a16="http://schemas.microsoft.com/office/drawing/2014/main" id="{17D11569-158F-E9C9-CAE4-074DAF3A843D}"/>
              </a:ext>
            </a:extLst>
          </p:cNvPr>
          <p:cNvGraphicFramePr>
            <a:graphicFrameLocks noGrp="1"/>
          </p:cNvGraphicFramePr>
          <p:nvPr>
            <p:extLst>
              <p:ext uri="{D42A27DB-BD31-4B8C-83A1-F6EECF244321}">
                <p14:modId xmlns:p14="http://schemas.microsoft.com/office/powerpoint/2010/main" val="3510940312"/>
              </p:ext>
            </p:extLst>
          </p:nvPr>
        </p:nvGraphicFramePr>
        <p:xfrm>
          <a:off x="6557242" y="3275224"/>
          <a:ext cx="3062514" cy="1828800"/>
        </p:xfrm>
        <a:graphic>
          <a:graphicData uri="http://schemas.openxmlformats.org/drawingml/2006/table">
            <a:tbl>
              <a:tblPr firstRow="1" bandRow="1">
                <a:tableStyleId>{00A15C55-8517-42AA-B614-E9B94910E393}</a:tableStyleId>
              </a:tblPr>
              <a:tblGrid>
                <a:gridCol w="1020838">
                  <a:extLst>
                    <a:ext uri="{9D8B030D-6E8A-4147-A177-3AD203B41FA5}">
                      <a16:colId xmlns:a16="http://schemas.microsoft.com/office/drawing/2014/main" val="1497364410"/>
                    </a:ext>
                  </a:extLst>
                </a:gridCol>
                <a:gridCol w="1020838">
                  <a:extLst>
                    <a:ext uri="{9D8B030D-6E8A-4147-A177-3AD203B41FA5}">
                      <a16:colId xmlns:a16="http://schemas.microsoft.com/office/drawing/2014/main" val="4095195496"/>
                    </a:ext>
                  </a:extLst>
                </a:gridCol>
                <a:gridCol w="1020838">
                  <a:extLst>
                    <a:ext uri="{9D8B030D-6E8A-4147-A177-3AD203B41FA5}">
                      <a16:colId xmlns:a16="http://schemas.microsoft.com/office/drawing/2014/main" val="3918513780"/>
                    </a:ext>
                  </a:extLst>
                </a:gridCol>
              </a:tblGrid>
              <a:tr h="299808">
                <a:tc>
                  <a:txBody>
                    <a:bodyPr/>
                    <a:lstStyle/>
                    <a:p>
                      <a:r>
                        <a:rPr lang="en-US" dirty="0"/>
                        <a:t>id</a:t>
                      </a:r>
                      <a:endParaRPr lang="en-US" dirty="0">
                        <a:latin typeface="Bradley Hand ITC" panose="03070402050302030203" pitchFamily="66" charset="0"/>
                      </a:endParaRPr>
                    </a:p>
                  </a:txBody>
                  <a:tcPr/>
                </a:tc>
                <a:tc>
                  <a:txBody>
                    <a:bodyPr/>
                    <a:lstStyle/>
                    <a:p>
                      <a:r>
                        <a:rPr lang="en-US" dirty="0"/>
                        <a:t>name</a:t>
                      </a:r>
                      <a:endParaRPr lang="en-US" dirty="0">
                        <a:latin typeface="Bradley Hand ITC" panose="03070402050302030203" pitchFamily="66" charset="0"/>
                      </a:endParaRPr>
                    </a:p>
                  </a:txBody>
                  <a:tcPr/>
                </a:tc>
                <a:tc>
                  <a:txBody>
                    <a:bodyPr/>
                    <a:lstStyle/>
                    <a:p>
                      <a:r>
                        <a:rPr lang="en-US" dirty="0"/>
                        <a:t>age</a:t>
                      </a:r>
                      <a:endParaRPr lang="en-US" dirty="0">
                        <a:latin typeface="Bradley Hand ITC" panose="03070402050302030203" pitchFamily="66" charset="0"/>
                      </a:endParaRPr>
                    </a:p>
                  </a:txBody>
                  <a:tcPr/>
                </a:tc>
                <a:extLst>
                  <a:ext uri="{0D108BD9-81ED-4DB2-BD59-A6C34878D82A}">
                    <a16:rowId xmlns:a16="http://schemas.microsoft.com/office/drawing/2014/main" val="2934431998"/>
                  </a:ext>
                </a:extLst>
              </a:tr>
              <a:tr h="29980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50622299"/>
                  </a:ext>
                </a:extLst>
              </a:tr>
              <a:tr h="299808">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47792482"/>
                  </a:ext>
                </a:extLst>
              </a:tr>
              <a:tr h="29980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07726296"/>
                  </a:ext>
                </a:extLst>
              </a:tr>
              <a:tr h="29980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78745268"/>
                  </a:ext>
                </a:extLst>
              </a:tr>
            </a:tbl>
          </a:graphicData>
        </a:graphic>
      </p:graphicFrame>
      <p:grpSp>
        <p:nvGrpSpPr>
          <p:cNvPr id="18" name="Group 17">
            <a:extLst>
              <a:ext uri="{FF2B5EF4-FFF2-40B4-BE49-F238E27FC236}">
                <a16:creationId xmlns:a16="http://schemas.microsoft.com/office/drawing/2014/main" id="{9F487C05-1204-3885-598D-770FFE5A3720}"/>
              </a:ext>
            </a:extLst>
          </p:cNvPr>
          <p:cNvGrpSpPr/>
          <p:nvPr/>
        </p:nvGrpSpPr>
        <p:grpSpPr>
          <a:xfrm>
            <a:off x="7001732" y="2358628"/>
            <a:ext cx="2618024" cy="856061"/>
            <a:chOff x="7001732" y="2358628"/>
            <a:chExt cx="2618024" cy="856061"/>
          </a:xfrm>
        </p:grpSpPr>
        <p:sp>
          <p:nvSpPr>
            <p:cNvPr id="23" name="TextBox 22">
              <a:extLst>
                <a:ext uri="{FF2B5EF4-FFF2-40B4-BE49-F238E27FC236}">
                  <a16:creationId xmlns:a16="http://schemas.microsoft.com/office/drawing/2014/main" id="{262BC741-2FFB-227F-75C8-E78D64B580F3}"/>
                </a:ext>
              </a:extLst>
            </p:cNvPr>
            <p:cNvSpPr txBox="1"/>
            <p:nvPr/>
          </p:nvSpPr>
          <p:spPr>
            <a:xfrm>
              <a:off x="7001732" y="2358628"/>
              <a:ext cx="2618024" cy="400110"/>
            </a:xfrm>
            <a:prstGeom prst="rect">
              <a:avLst/>
            </a:prstGeom>
            <a:noFill/>
          </p:spPr>
          <p:txBody>
            <a:bodyPr wrap="none" rtlCol="0">
              <a:spAutoFit/>
            </a:bodyPr>
            <a:lstStyle/>
            <a:p>
              <a:r>
                <a:rPr lang="en-US" sz="2000" dirty="0">
                  <a:latin typeface="Bradley Hand ITC" panose="03070402050302030203" pitchFamily="66" charset="0"/>
                </a:rPr>
                <a:t>each column a variable</a:t>
              </a:r>
            </a:p>
          </p:txBody>
        </p:sp>
        <p:cxnSp>
          <p:nvCxnSpPr>
            <p:cNvPr id="35" name="Straight Arrow Connector 34">
              <a:extLst>
                <a:ext uri="{FF2B5EF4-FFF2-40B4-BE49-F238E27FC236}">
                  <a16:creationId xmlns:a16="http://schemas.microsoft.com/office/drawing/2014/main" id="{69027903-5144-8F1A-040C-FAE4FB9D78A3}"/>
                </a:ext>
              </a:extLst>
            </p:cNvPr>
            <p:cNvCxnSpPr/>
            <p:nvPr/>
          </p:nvCxnSpPr>
          <p:spPr>
            <a:xfrm flipH="1">
              <a:off x="7255823" y="2713786"/>
              <a:ext cx="558141" cy="50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D4F9043-771F-5C37-1487-ACBD466B113A}"/>
                </a:ext>
              </a:extLst>
            </p:cNvPr>
            <p:cNvCxnSpPr/>
            <p:nvPr/>
          </p:nvCxnSpPr>
          <p:spPr>
            <a:xfrm>
              <a:off x="8182099" y="2722821"/>
              <a:ext cx="0" cy="46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852EC57-0A23-4E86-09CF-B239300CB914}"/>
                </a:ext>
              </a:extLst>
            </p:cNvPr>
            <p:cNvCxnSpPr/>
            <p:nvPr/>
          </p:nvCxnSpPr>
          <p:spPr>
            <a:xfrm>
              <a:off x="9001496" y="2758738"/>
              <a:ext cx="201881" cy="45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44DCFC-0794-9368-352B-683955B722C5}"/>
              </a:ext>
            </a:extLst>
          </p:cNvPr>
          <p:cNvGrpSpPr/>
          <p:nvPr/>
        </p:nvGrpSpPr>
        <p:grpSpPr>
          <a:xfrm>
            <a:off x="9679133" y="3499597"/>
            <a:ext cx="2048301" cy="1072403"/>
            <a:chOff x="9679133" y="3499597"/>
            <a:chExt cx="2048301" cy="1072403"/>
          </a:xfrm>
        </p:grpSpPr>
        <p:sp>
          <p:nvSpPr>
            <p:cNvPr id="33" name="TextBox 32">
              <a:extLst>
                <a:ext uri="{FF2B5EF4-FFF2-40B4-BE49-F238E27FC236}">
                  <a16:creationId xmlns:a16="http://schemas.microsoft.com/office/drawing/2014/main" id="{6EF2C055-6D77-DD52-6775-6E769D886705}"/>
                </a:ext>
              </a:extLst>
            </p:cNvPr>
            <p:cNvSpPr txBox="1"/>
            <p:nvPr/>
          </p:nvSpPr>
          <p:spPr>
            <a:xfrm>
              <a:off x="10232986" y="3499597"/>
              <a:ext cx="1494448" cy="707886"/>
            </a:xfrm>
            <a:prstGeom prst="rect">
              <a:avLst/>
            </a:prstGeom>
            <a:noFill/>
          </p:spPr>
          <p:txBody>
            <a:bodyPr wrap="none" rtlCol="0">
              <a:spAutoFit/>
            </a:bodyPr>
            <a:lstStyle/>
            <a:p>
              <a:r>
                <a:rPr lang="en-US" sz="2000" dirty="0">
                  <a:latin typeface="Bradley Hand ITC" panose="03070402050302030203" pitchFamily="66" charset="0"/>
                </a:rPr>
                <a:t>each row an </a:t>
              </a:r>
            </a:p>
            <a:p>
              <a:r>
                <a:rPr lang="en-US" sz="2000" dirty="0">
                  <a:latin typeface="Bradley Hand ITC" panose="03070402050302030203" pitchFamily="66" charset="0"/>
                </a:rPr>
                <a:t>observation</a:t>
              </a:r>
            </a:p>
          </p:txBody>
        </p:sp>
        <p:cxnSp>
          <p:nvCxnSpPr>
            <p:cNvPr id="41" name="Straight Arrow Connector 40">
              <a:extLst>
                <a:ext uri="{FF2B5EF4-FFF2-40B4-BE49-F238E27FC236}">
                  <a16:creationId xmlns:a16="http://schemas.microsoft.com/office/drawing/2014/main" id="{9E3D6426-13B8-12C1-7959-208AEA4A3962}"/>
                </a:ext>
              </a:extLst>
            </p:cNvPr>
            <p:cNvCxnSpPr/>
            <p:nvPr/>
          </p:nvCxnSpPr>
          <p:spPr>
            <a:xfrm flipH="1">
              <a:off x="9679133" y="3730430"/>
              <a:ext cx="512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7BF225-3CF5-68D0-219E-EC0F262009B0}"/>
                </a:ext>
              </a:extLst>
            </p:cNvPr>
            <p:cNvCxnSpPr/>
            <p:nvPr/>
          </p:nvCxnSpPr>
          <p:spPr>
            <a:xfrm flipH="1">
              <a:off x="9732110" y="3999967"/>
              <a:ext cx="518617" cy="189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E6486F-181D-56B4-5A45-79A3555B8CC7}"/>
                </a:ext>
              </a:extLst>
            </p:cNvPr>
            <p:cNvCxnSpPr/>
            <p:nvPr/>
          </p:nvCxnSpPr>
          <p:spPr>
            <a:xfrm flipH="1">
              <a:off x="9732110" y="4207483"/>
              <a:ext cx="655108" cy="364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513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EA67E8-8F2F-2534-5D02-E739EF041F8F}"/>
              </a:ext>
            </a:extLst>
          </p:cNvPr>
          <p:cNvPicPr>
            <a:picLocks noChangeAspect="1"/>
          </p:cNvPicPr>
          <p:nvPr/>
        </p:nvPicPr>
        <p:blipFill>
          <a:blip r:embed="rId3"/>
          <a:stretch>
            <a:fillRect/>
          </a:stretch>
        </p:blipFill>
        <p:spPr>
          <a:xfrm>
            <a:off x="537663" y="5866688"/>
            <a:ext cx="1843055" cy="49762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endar&#10;&#10;Description automatically generated with medium confidence">
            <a:extLst>
              <a:ext uri="{FF2B5EF4-FFF2-40B4-BE49-F238E27FC236}">
                <a16:creationId xmlns:a16="http://schemas.microsoft.com/office/drawing/2014/main" id="{82D5C4BF-0CA3-EB6C-C8C7-63755F09CFA2}"/>
              </a:ext>
            </a:extLst>
          </p:cNvPr>
          <p:cNvPicPr>
            <a:picLocks noChangeAspect="1"/>
          </p:cNvPicPr>
          <p:nvPr/>
        </p:nvPicPr>
        <p:blipFill rotWithShape="1">
          <a:blip r:embed="rId4">
            <a:extLst>
              <a:ext uri="{28A0092B-C50C-407E-A947-70E740481C1C}">
                <a14:useLocalDpi xmlns:a14="http://schemas.microsoft.com/office/drawing/2010/main" val="0"/>
              </a:ext>
            </a:extLst>
          </a:blip>
          <a:srcRect l="30515" t="5176" r="32849" b="12919"/>
          <a:stretch/>
        </p:blipFill>
        <p:spPr>
          <a:xfrm>
            <a:off x="3138697" y="1309254"/>
            <a:ext cx="5839047" cy="7344970"/>
          </a:xfrm>
          <a:prstGeom prst="rect">
            <a:avLst/>
          </a:prstGeom>
        </p:spPr>
      </p:pic>
      <p:sp>
        <p:nvSpPr>
          <p:cNvPr id="2" name="Title 1">
            <a:extLst>
              <a:ext uri="{FF2B5EF4-FFF2-40B4-BE49-F238E27FC236}">
                <a16:creationId xmlns:a16="http://schemas.microsoft.com/office/drawing/2014/main" id="{1516A59E-564A-DECE-23DD-64C9A3D02036}"/>
              </a:ext>
            </a:extLst>
          </p:cNvPr>
          <p:cNvSpPr>
            <a:spLocks noGrp="1"/>
          </p:cNvSpPr>
          <p:nvPr>
            <p:ph type="title"/>
          </p:nvPr>
        </p:nvSpPr>
        <p:spPr>
          <a:xfrm>
            <a:off x="8789627" y="1567832"/>
            <a:ext cx="2770663" cy="1594074"/>
          </a:xfrm>
        </p:spPr>
        <p:txBody>
          <a:bodyPr/>
          <a:lstStyle/>
          <a:p>
            <a:r>
              <a:rPr lang="en-US" b="1" dirty="0">
                <a:solidFill>
                  <a:srgbClr val="354D9B"/>
                </a:solidFill>
                <a:latin typeface="Daytona" panose="020B0604020202020204" pitchFamily="34" charset="0"/>
              </a:rPr>
              <a:t>Time for </a:t>
            </a:r>
            <a:br>
              <a:rPr lang="en-US" b="1" dirty="0">
                <a:solidFill>
                  <a:srgbClr val="354D9B"/>
                </a:solidFill>
                <a:latin typeface="Daytona" panose="020B0604020202020204" pitchFamily="34" charset="0"/>
              </a:rPr>
            </a:br>
            <a:r>
              <a:rPr lang="en-US" b="1" dirty="0">
                <a:solidFill>
                  <a:srgbClr val="354D9B"/>
                </a:solidFill>
                <a:latin typeface="Daytona" panose="020B0604020202020204" pitchFamily="34" charset="0"/>
              </a:rPr>
              <a:t>exercise!</a:t>
            </a:r>
          </a:p>
        </p:txBody>
      </p:sp>
    </p:spTree>
    <p:extLst>
      <p:ext uri="{BB962C8B-B14F-4D97-AF65-F5344CB8AC3E}">
        <p14:creationId xmlns:p14="http://schemas.microsoft.com/office/powerpoint/2010/main" val="2907638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0.5|0.5|0.4|0.2|0.2|0.3|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27452</TotalTime>
  <Words>3858</Words>
  <Application>Microsoft Office PowerPoint</Application>
  <PresentationFormat>Widescreen</PresentationFormat>
  <Paragraphs>281</Paragraphs>
  <Slides>40</Slides>
  <Notes>35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40</vt:i4>
      </vt:variant>
    </vt:vector>
  </HeadingPairs>
  <TitlesOfParts>
    <vt:vector size="60" baseType="lpstr">
      <vt:lpstr>-apple-system</vt:lpstr>
      <vt:lpstr>Arial</vt:lpstr>
      <vt:lpstr>Arial</vt:lpstr>
      <vt:lpstr>Bradley Hand ITC</vt:lpstr>
      <vt:lpstr>Calibri</vt:lpstr>
      <vt:lpstr>Calibri Light</vt:lpstr>
      <vt:lpstr>Cambria</vt:lpstr>
      <vt:lpstr>Daytona</vt:lpstr>
      <vt:lpstr>Harding</vt:lpstr>
      <vt:lpstr>labgrotesquewebregular</vt:lpstr>
      <vt:lpstr>Myriad Pro</vt:lpstr>
      <vt:lpstr>PT Sans</vt:lpstr>
      <vt:lpstr>PT Serif</vt:lpstr>
      <vt:lpstr>Roboto</vt:lpstr>
      <vt:lpstr>Segoe UI</vt:lpstr>
      <vt:lpstr>Symbol</vt:lpstr>
      <vt:lpstr>Times New Roman</vt:lpstr>
      <vt:lpstr>Verdana</vt:lpstr>
      <vt:lpstr>Verdana</vt:lpstr>
      <vt:lpstr>Office Theme</vt:lpstr>
      <vt:lpstr>Data cleaning &amp; standardisation in R</vt:lpstr>
      <vt:lpstr>What we will learn in this session</vt:lpstr>
      <vt:lpstr>FAIR principles</vt:lpstr>
      <vt:lpstr>Most time goes to data wrangling</vt:lpstr>
      <vt:lpstr>More on data cleaning time</vt:lpstr>
      <vt:lpstr>Data cleaning</vt:lpstr>
      <vt:lpstr>Sources for this session</vt:lpstr>
      <vt:lpstr>Tidy data</vt:lpstr>
      <vt:lpstr>Time for  exercise!</vt:lpstr>
      <vt:lpstr>Exercise dataset</vt:lpstr>
      <vt:lpstr>Time for  exercise!</vt:lpstr>
      <vt:lpstr>Exercises part A – 10 min</vt:lpstr>
      <vt:lpstr>Key R functions to use in data standardisation</vt:lpstr>
      <vt:lpstr>Time for  exercise!</vt:lpstr>
      <vt:lpstr>Exercises part B – 15 min</vt:lpstr>
      <vt:lpstr>Recap </vt:lpstr>
      <vt:lpstr>Please install… </vt:lpstr>
      <vt:lpstr>Lunch break</vt:lpstr>
      <vt:lpstr>Standardisation</vt:lpstr>
      <vt:lpstr>Standardisation</vt:lpstr>
      <vt:lpstr>Standardisation</vt:lpstr>
      <vt:lpstr>Standardisation</vt:lpstr>
      <vt:lpstr>Standardisation</vt:lpstr>
      <vt:lpstr>Standardization</vt:lpstr>
      <vt:lpstr>Exercises part C – 5 min</vt:lpstr>
      <vt:lpstr>Data standardisation</vt:lpstr>
      <vt:lpstr>Data standardization: Taxonomic quality control </vt:lpstr>
      <vt:lpstr>Data standardization: Taxonomic quality control</vt:lpstr>
      <vt:lpstr>Time for  exercise!</vt:lpstr>
      <vt:lpstr>Exercises part D: taxon quality control – 10 min</vt:lpstr>
      <vt:lpstr>Data standardization: Geographical standards</vt:lpstr>
      <vt:lpstr>Data standardization: Marine georeferencing </vt:lpstr>
      <vt:lpstr>Time for  exercise!</vt:lpstr>
      <vt:lpstr>Exercises part E: Marine georeferencing – 10 min</vt:lpstr>
      <vt:lpstr>Yes, many standards…</vt:lpstr>
      <vt:lpstr>They work as containers where you can fit in your data!</vt:lpstr>
      <vt:lpstr>Summary</vt:lpstr>
      <vt:lpstr>Further reading</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 &amp; standardization in R</dc:title>
  <dc:creator>Laura Marquez</dc:creator>
  <cp:lastModifiedBy>Laura Marquez</cp:lastModifiedBy>
  <cp:revision>739</cp:revision>
  <dcterms:created xsi:type="dcterms:W3CDTF">2022-09-06T11:10:42Z</dcterms:created>
  <dcterms:modified xsi:type="dcterms:W3CDTF">2022-09-26T12:46:35Z</dcterms:modified>
</cp:coreProperties>
</file>